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87" r:id="rId2"/>
    <p:sldId id="358" r:id="rId3"/>
    <p:sldId id="1244" r:id="rId4"/>
    <p:sldId id="1246" r:id="rId5"/>
    <p:sldId id="1245" r:id="rId6"/>
    <p:sldId id="1223" r:id="rId7"/>
    <p:sldId id="1249" r:id="rId8"/>
    <p:sldId id="1247" r:id="rId9"/>
    <p:sldId id="1248" r:id="rId10"/>
    <p:sldId id="1235" r:id="rId11"/>
    <p:sldId id="1236" r:id="rId12"/>
    <p:sldId id="1238" r:id="rId13"/>
    <p:sldId id="1140" r:id="rId14"/>
    <p:sldId id="1228" r:id="rId15"/>
    <p:sldId id="381" r:id="rId16"/>
    <p:sldId id="382" r:id="rId17"/>
    <p:sldId id="379" r:id="rId18"/>
    <p:sldId id="1222" r:id="rId19"/>
    <p:sldId id="1118" r:id="rId20"/>
    <p:sldId id="331" r:id="rId2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44"/>
            <p14:sldId id="1246"/>
            <p14:sldId id="1245"/>
            <p14:sldId id="1223"/>
            <p14:sldId id="1249"/>
            <p14:sldId id="1247"/>
            <p14:sldId id="1248"/>
            <p14:sldId id="1235"/>
            <p14:sldId id="1236"/>
            <p14:sldId id="1238"/>
            <p14:sldId id="1140"/>
            <p14:sldId id="1228"/>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8D237"/>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38347-03AD-458C-A28B-2079E76582DA}" v="5" dt="2024-10-10T11:52:49.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79540" autoAdjust="0"/>
  </p:normalViewPr>
  <p:slideViewPr>
    <p:cSldViewPr snapToGrid="0" snapToObjects="1" showGuides="1">
      <p:cViewPr varScale="1">
        <p:scale>
          <a:sx n="84" d="100"/>
          <a:sy n="84" d="100"/>
        </p:scale>
        <p:origin x="1302" y="90"/>
      </p:cViewPr>
      <p:guideLst>
        <p:guide orient="horz" pos="2160"/>
        <p:guide pos="3840"/>
      </p:guideLst>
    </p:cSldViewPr>
  </p:slideViewPr>
  <p:notesTextViewPr>
    <p:cViewPr>
      <p:scale>
        <a:sx n="1" d="1"/>
        <a:sy n="1" d="1"/>
      </p:scale>
      <p:origin x="0" y="-8256"/>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81C38347-03AD-458C-A28B-2079E76582DA}"/>
    <pc:docChg chg="undo custSel addSld modSld modSection">
      <pc:chgData name="Mark Fishpool" userId="b7923bd0fa9cf83f" providerId="LiveId" clId="{81C38347-03AD-458C-A28B-2079E76582DA}" dt="2024-10-10T13:45:48.115" v="9213" actId="20577"/>
      <pc:docMkLst>
        <pc:docMk/>
      </pc:docMkLst>
      <pc:sldChg chg="modSp mod">
        <pc:chgData name="Mark Fishpool" userId="b7923bd0fa9cf83f" providerId="LiveId" clId="{81C38347-03AD-458C-A28B-2079E76582DA}" dt="2024-10-10T09:20:55.235" v="5179" actId="20577"/>
        <pc:sldMkLst>
          <pc:docMk/>
          <pc:sldMk cId="2893520299" sldId="358"/>
        </pc:sldMkLst>
        <pc:spChg chg="mod">
          <ac:chgData name="Mark Fishpool" userId="b7923bd0fa9cf83f" providerId="LiveId" clId="{81C38347-03AD-458C-A28B-2079E76582DA}" dt="2024-10-10T09:20:55.235" v="5179" actId="20577"/>
          <ac:spMkLst>
            <pc:docMk/>
            <pc:sldMk cId="2893520299" sldId="358"/>
            <ac:spMk id="7" creationId="{29D3CE4F-DE19-6949-B03D-93E4E80BFF86}"/>
          </ac:spMkLst>
        </pc:spChg>
      </pc:sldChg>
      <pc:sldChg chg="modSp mod modNotesTx">
        <pc:chgData name="Mark Fishpool" userId="b7923bd0fa9cf83f" providerId="LiveId" clId="{81C38347-03AD-458C-A28B-2079E76582DA}" dt="2024-10-10T11:50:15.976" v="6649" actId="313"/>
        <pc:sldMkLst>
          <pc:docMk/>
          <pc:sldMk cId="1503185151" sldId="1223"/>
        </pc:sldMkLst>
        <pc:spChg chg="mod">
          <ac:chgData name="Mark Fishpool" userId="b7923bd0fa9cf83f" providerId="LiveId" clId="{81C38347-03AD-458C-A28B-2079E76582DA}" dt="2024-10-10T08:46:57.311" v="2188" actId="21"/>
          <ac:spMkLst>
            <pc:docMk/>
            <pc:sldMk cId="1503185151" sldId="1223"/>
            <ac:spMk id="4" creationId="{DB77D530-AD76-5E27-EFA7-33367FFA5B1A}"/>
          </ac:spMkLst>
        </pc:spChg>
      </pc:sldChg>
      <pc:sldChg chg="modNotesTx">
        <pc:chgData name="Mark Fishpool" userId="b7923bd0fa9cf83f" providerId="LiveId" clId="{81C38347-03AD-458C-A28B-2079E76582DA}" dt="2024-10-10T13:45:48.115" v="9213" actId="20577"/>
        <pc:sldMkLst>
          <pc:docMk/>
          <pc:sldMk cId="3605036098" sldId="1235"/>
        </pc:sldMkLst>
      </pc:sldChg>
      <pc:sldChg chg="modSp mod modNotesTx">
        <pc:chgData name="Mark Fishpool" userId="b7923bd0fa9cf83f" providerId="LiveId" clId="{81C38347-03AD-458C-A28B-2079E76582DA}" dt="2024-10-10T07:49:04.843" v="1208" actId="20577"/>
        <pc:sldMkLst>
          <pc:docMk/>
          <pc:sldMk cId="4225269349" sldId="1244"/>
        </pc:sldMkLst>
        <pc:spChg chg="mod">
          <ac:chgData name="Mark Fishpool" userId="b7923bd0fa9cf83f" providerId="LiveId" clId="{81C38347-03AD-458C-A28B-2079E76582DA}" dt="2024-10-10T07:36:30.703" v="44" actId="6549"/>
          <ac:spMkLst>
            <pc:docMk/>
            <pc:sldMk cId="4225269349" sldId="1244"/>
            <ac:spMk id="3" creationId="{A1E6A383-A6D6-ECDE-0251-0BC6BAEBF66F}"/>
          </ac:spMkLst>
        </pc:spChg>
      </pc:sldChg>
      <pc:sldChg chg="modSp mod">
        <pc:chgData name="Mark Fishpool" userId="b7923bd0fa9cf83f" providerId="LiveId" clId="{81C38347-03AD-458C-A28B-2079E76582DA}" dt="2024-10-10T07:49:53.098" v="1214" actId="108"/>
        <pc:sldMkLst>
          <pc:docMk/>
          <pc:sldMk cId="282699053" sldId="1246"/>
        </pc:sldMkLst>
        <pc:spChg chg="mod">
          <ac:chgData name="Mark Fishpool" userId="b7923bd0fa9cf83f" providerId="LiveId" clId="{81C38347-03AD-458C-A28B-2079E76582DA}" dt="2024-10-10T07:49:53.098" v="1214" actId="108"/>
          <ac:spMkLst>
            <pc:docMk/>
            <pc:sldMk cId="282699053" sldId="1246"/>
            <ac:spMk id="3" creationId="{EF5DA7C2-90AB-E288-1615-580DCA761C39}"/>
          </ac:spMkLst>
        </pc:spChg>
      </pc:sldChg>
      <pc:sldChg chg="modNotesTx">
        <pc:chgData name="Mark Fishpool" userId="b7923bd0fa9cf83f" providerId="LiveId" clId="{81C38347-03AD-458C-A28B-2079E76582DA}" dt="2024-10-10T10:14:00.567" v="6632" actId="113"/>
        <pc:sldMkLst>
          <pc:docMk/>
          <pc:sldMk cId="3392088832" sldId="1247"/>
        </pc:sldMkLst>
      </pc:sldChg>
      <pc:sldChg chg="addSp modSp mod modNotesTx">
        <pc:chgData name="Mark Fishpool" userId="b7923bd0fa9cf83f" providerId="LiveId" clId="{81C38347-03AD-458C-A28B-2079E76582DA}" dt="2024-10-10T11:58:48.708" v="7318" actId="20577"/>
        <pc:sldMkLst>
          <pc:docMk/>
          <pc:sldMk cId="1038469068" sldId="1248"/>
        </pc:sldMkLst>
        <pc:spChg chg="mod">
          <ac:chgData name="Mark Fishpool" userId="b7923bd0fa9cf83f" providerId="LiveId" clId="{81C38347-03AD-458C-A28B-2079E76582DA}" dt="2024-10-10T11:54:59.916" v="6737" actId="20577"/>
          <ac:spMkLst>
            <pc:docMk/>
            <pc:sldMk cId="1038469068" sldId="1248"/>
            <ac:spMk id="4" creationId="{DB77D530-AD76-5E27-EFA7-33367FFA5B1A}"/>
          </ac:spMkLst>
        </pc:spChg>
        <pc:picChg chg="add mod">
          <ac:chgData name="Mark Fishpool" userId="b7923bd0fa9cf83f" providerId="LiveId" clId="{81C38347-03AD-458C-A28B-2079E76582DA}" dt="2024-10-10T11:53:40.959" v="6717" actId="1076"/>
          <ac:picMkLst>
            <pc:docMk/>
            <pc:sldMk cId="1038469068" sldId="1248"/>
            <ac:picMk id="7" creationId="{0376619E-A99F-C5B3-EB14-FA0953328565}"/>
          </ac:picMkLst>
        </pc:picChg>
      </pc:sldChg>
      <pc:sldChg chg="addSp modSp new mod modNotesTx">
        <pc:chgData name="Mark Fishpool" userId="b7923bd0fa9cf83f" providerId="LiveId" clId="{81C38347-03AD-458C-A28B-2079E76582DA}" dt="2024-10-10T09:44:08.534" v="5184" actId="20577"/>
        <pc:sldMkLst>
          <pc:docMk/>
          <pc:sldMk cId="2470709410" sldId="1249"/>
        </pc:sldMkLst>
        <pc:spChg chg="mod">
          <ac:chgData name="Mark Fishpool" userId="b7923bd0fa9cf83f" providerId="LiveId" clId="{81C38347-03AD-458C-A28B-2079E76582DA}" dt="2024-10-10T09:20:47.085" v="5176" actId="6549"/>
          <ac:spMkLst>
            <pc:docMk/>
            <pc:sldMk cId="2470709410" sldId="1249"/>
            <ac:spMk id="2" creationId="{A613F15A-3882-D164-0CDA-2A9010199338}"/>
          </ac:spMkLst>
        </pc:spChg>
        <pc:spChg chg="mod">
          <ac:chgData name="Mark Fishpool" userId="b7923bd0fa9cf83f" providerId="LiveId" clId="{81C38347-03AD-458C-A28B-2079E76582DA}" dt="2024-10-10T09:44:08.534" v="5184" actId="20577"/>
          <ac:spMkLst>
            <pc:docMk/>
            <pc:sldMk cId="2470709410" sldId="1249"/>
            <ac:spMk id="3" creationId="{53F24271-2F14-1A05-7936-8F174944DC76}"/>
          </ac:spMkLst>
        </pc:spChg>
        <pc:spChg chg="add mod">
          <ac:chgData name="Mark Fishpool" userId="b7923bd0fa9cf83f" providerId="LiveId" clId="{81C38347-03AD-458C-A28B-2079E76582DA}" dt="2024-10-10T08:48:54.161" v="2282" actId="404"/>
          <ac:spMkLst>
            <pc:docMk/>
            <pc:sldMk cId="2470709410" sldId="1249"/>
            <ac:spMk id="5" creationId="{25A1CB10-78FF-77A2-1BCF-9AA257843671}"/>
          </ac:spMkLst>
        </pc:spChg>
      </pc:sldChg>
    </pc:docChg>
  </pc:docChgLst>
  <pc:docChgLst>
    <pc:chgData name="Mark Fishpool" userId="b7923bd0fa9cf83f" providerId="LiveId" clId="{D4C2500E-97C7-4EB9-AB8B-4C44BC496806}"/>
    <pc:docChg chg="undo custSel addSld delSld modSld modSection">
      <pc:chgData name="Mark Fishpool" userId="b7923bd0fa9cf83f" providerId="LiveId" clId="{D4C2500E-97C7-4EB9-AB8B-4C44BC496806}" dt="2024-01-01T18:35:55.199" v="4010" actId="948"/>
      <pc:docMkLst>
        <pc:docMk/>
      </pc:docMkLst>
      <pc:sldChg chg="modSp mod">
        <pc:chgData name="Mark Fishpool" userId="b7923bd0fa9cf83f" providerId="LiveId" clId="{D4C2500E-97C7-4EB9-AB8B-4C44BC496806}" dt="2023-12-28T20:52:25.203" v="3993" actId="20577"/>
        <pc:sldMkLst>
          <pc:docMk/>
          <pc:sldMk cId="1693573401" sldId="287"/>
        </pc:sldMkLst>
        <pc:spChg chg="mod">
          <ac:chgData name="Mark Fishpool" userId="b7923bd0fa9cf83f" providerId="LiveId" clId="{D4C2500E-97C7-4EB9-AB8B-4C44BC496806}" dt="2023-12-28T20:52:25.203" v="3993" actId="20577"/>
          <ac:spMkLst>
            <pc:docMk/>
            <pc:sldMk cId="1693573401" sldId="287"/>
            <ac:spMk id="4" creationId="{00000000-0000-0000-0000-000000000000}"/>
          </ac:spMkLst>
        </pc:spChg>
      </pc:sldChg>
      <pc:sldChg chg="modSp mod">
        <pc:chgData name="Mark Fishpool" userId="b7923bd0fa9cf83f" providerId="LiveId" clId="{D4C2500E-97C7-4EB9-AB8B-4C44BC496806}" dt="2024-01-01T18:35:55.199" v="4010" actId="948"/>
        <pc:sldMkLst>
          <pc:docMk/>
          <pc:sldMk cId="2274941142" sldId="331"/>
        </pc:sldMkLst>
        <pc:spChg chg="mod">
          <ac:chgData name="Mark Fishpool" userId="b7923bd0fa9cf83f" providerId="LiveId" clId="{D4C2500E-97C7-4EB9-AB8B-4C44BC496806}" dt="2024-01-01T18:35:55.199" v="4010" actId="948"/>
          <ac:spMkLst>
            <pc:docMk/>
            <pc:sldMk cId="2274941142" sldId="331"/>
            <ac:spMk id="6" creationId="{BDEC6B68-1DF4-4A6D-64AB-8D05D847C450}"/>
          </ac:spMkLst>
        </pc:spChg>
      </pc:sldChg>
      <pc:sldChg chg="modSp mod">
        <pc:chgData name="Mark Fishpool" userId="b7923bd0fa9cf83f" providerId="LiveId" clId="{D4C2500E-97C7-4EB9-AB8B-4C44BC496806}" dt="2024-01-01T13:17:55.007" v="3997" actId="20577"/>
        <pc:sldMkLst>
          <pc:docMk/>
          <pc:sldMk cId="2893520299" sldId="358"/>
        </pc:sldMkLst>
        <pc:spChg chg="mod">
          <ac:chgData name="Mark Fishpool" userId="b7923bd0fa9cf83f" providerId="LiveId" clId="{D4C2500E-97C7-4EB9-AB8B-4C44BC496806}" dt="2023-12-19T13:09:39.461" v="7" actId="20577"/>
          <ac:spMkLst>
            <pc:docMk/>
            <pc:sldMk cId="2893520299" sldId="358"/>
            <ac:spMk id="6" creationId="{1DD0E05A-B18A-A645-944D-17FF0EFFC0B3}"/>
          </ac:spMkLst>
        </pc:spChg>
        <pc:spChg chg="mod">
          <ac:chgData name="Mark Fishpool" userId="b7923bd0fa9cf83f" providerId="LiveId" clId="{D4C2500E-97C7-4EB9-AB8B-4C44BC496806}" dt="2024-01-01T13:17:55.007" v="3997" actId="20577"/>
          <ac:spMkLst>
            <pc:docMk/>
            <pc:sldMk cId="2893520299" sldId="358"/>
            <ac:spMk id="7" creationId="{29D3CE4F-DE19-6949-B03D-93E4E80BFF86}"/>
          </ac:spMkLst>
        </pc:spChg>
        <pc:spChg chg="mod">
          <ac:chgData name="Mark Fishpool" userId="b7923bd0fa9cf83f" providerId="LiveId" clId="{D4C2500E-97C7-4EB9-AB8B-4C44BC496806}" dt="2023-12-19T14:02:28.804" v="2666" actId="790"/>
          <ac:spMkLst>
            <pc:docMk/>
            <pc:sldMk cId="2893520299" sldId="358"/>
            <ac:spMk id="8" creationId="{D7486AB7-096E-D04F-B45E-AE79D474F56D}"/>
          </ac:spMkLst>
        </pc:spChg>
      </pc:sldChg>
      <pc:sldChg chg="addSp delSp modSp mod">
        <pc:chgData name="Mark Fishpool" userId="b7923bd0fa9cf83f" providerId="LiveId" clId="{D4C2500E-97C7-4EB9-AB8B-4C44BC496806}" dt="2024-01-01T18:35:41.975" v="4009" actId="20577"/>
        <pc:sldMkLst>
          <pc:docMk/>
          <pc:sldMk cId="3590885054" sldId="381"/>
        </pc:sldMkLst>
        <pc:spChg chg="mod">
          <ac:chgData name="Mark Fishpool" userId="b7923bd0fa9cf83f" providerId="LiveId" clId="{D4C2500E-97C7-4EB9-AB8B-4C44BC496806}" dt="2024-01-01T18:35:41.975" v="4009" actId="20577"/>
          <ac:spMkLst>
            <pc:docMk/>
            <pc:sldMk cId="3590885054" sldId="381"/>
            <ac:spMk id="3" creationId="{60C0AF58-AE67-49F5-BAD7-F6278F3BEFC9}"/>
          </ac:spMkLst>
        </pc:spChg>
        <pc:spChg chg="add del">
          <ac:chgData name="Mark Fishpool" userId="b7923bd0fa9cf83f" providerId="LiveId" clId="{D4C2500E-97C7-4EB9-AB8B-4C44BC496806}" dt="2023-12-19T14:20:24.381" v="3829"/>
          <ac:spMkLst>
            <pc:docMk/>
            <pc:sldMk cId="3590885054" sldId="381"/>
            <ac:spMk id="4" creationId="{E92B04DA-BC94-6391-E9DB-C6E5F4B1AA01}"/>
          </ac:spMkLst>
        </pc:spChg>
      </pc:sldChg>
      <pc:sldChg chg="modSp mod modNotesTx">
        <pc:chgData name="Mark Fishpool" userId="b7923bd0fa9cf83f" providerId="LiveId" clId="{D4C2500E-97C7-4EB9-AB8B-4C44BC496806}" dt="2024-01-01T13:18:00.784" v="3999" actId="20577"/>
        <pc:sldMkLst>
          <pc:docMk/>
          <pc:sldMk cId="3724961127" sldId="1140"/>
        </pc:sldMkLst>
        <pc:spChg chg="mod">
          <ac:chgData name="Mark Fishpool" userId="b7923bd0fa9cf83f" providerId="LiveId" clId="{D4C2500E-97C7-4EB9-AB8B-4C44BC496806}" dt="2024-01-01T13:18:00.784" v="3999" actId="20577"/>
          <ac:spMkLst>
            <pc:docMk/>
            <pc:sldMk cId="3724961127" sldId="1140"/>
            <ac:spMk id="2" creationId="{CEC4C09A-BAA6-48A5-BF63-47DC150A5C16}"/>
          </ac:spMkLst>
        </pc:spChg>
        <pc:spChg chg="mod">
          <ac:chgData name="Mark Fishpool" userId="b7923bd0fa9cf83f" providerId="LiveId" clId="{D4C2500E-97C7-4EB9-AB8B-4C44BC496806}" dt="2023-12-19T13:59:37.970" v="2384" actId="20577"/>
          <ac:spMkLst>
            <pc:docMk/>
            <pc:sldMk cId="3724961127" sldId="1140"/>
            <ac:spMk id="3" creationId="{6BAAA23F-90CD-42D3-A6E6-628D636D8E60}"/>
          </ac:spMkLst>
        </pc:spChg>
      </pc:sldChg>
      <pc:sldChg chg="addSp delSp modSp mod modNotesTx">
        <pc:chgData name="Mark Fishpool" userId="b7923bd0fa9cf83f" providerId="LiveId" clId="{D4C2500E-97C7-4EB9-AB8B-4C44BC496806}" dt="2023-12-19T14:22:09.548" v="3868" actId="207"/>
        <pc:sldMkLst>
          <pc:docMk/>
          <pc:sldMk cId="1503185151" sldId="1223"/>
        </pc:sldMkLst>
        <pc:spChg chg="mod">
          <ac:chgData name="Mark Fishpool" userId="b7923bd0fa9cf83f" providerId="LiveId" clId="{D4C2500E-97C7-4EB9-AB8B-4C44BC496806}" dt="2023-12-19T13:25:20.394" v="1054" actId="20577"/>
          <ac:spMkLst>
            <pc:docMk/>
            <pc:sldMk cId="1503185151" sldId="1223"/>
            <ac:spMk id="2" creationId="{F29E8131-7C6F-0EF6-0D28-CB054067D578}"/>
          </ac:spMkLst>
        </pc:spChg>
        <pc:spChg chg="mod">
          <ac:chgData name="Mark Fishpool" userId="b7923bd0fa9cf83f" providerId="LiveId" clId="{D4C2500E-97C7-4EB9-AB8B-4C44BC496806}" dt="2023-12-19T13:27:17.095" v="1083" actId="108"/>
          <ac:spMkLst>
            <pc:docMk/>
            <pc:sldMk cId="1503185151" sldId="1223"/>
            <ac:spMk id="4" creationId="{DB77D530-AD76-5E27-EFA7-33367FFA5B1A}"/>
          </ac:spMkLst>
        </pc:spChg>
        <pc:spChg chg="mod">
          <ac:chgData name="Mark Fishpool" userId="b7923bd0fa9cf83f" providerId="LiveId" clId="{D4C2500E-97C7-4EB9-AB8B-4C44BC496806}" dt="2023-12-19T14:22:09.548" v="3868" actId="207"/>
          <ac:spMkLst>
            <pc:docMk/>
            <pc:sldMk cId="1503185151" sldId="1223"/>
            <ac:spMk id="5" creationId="{7BB70CD4-5784-D251-4F44-45279E738E89}"/>
          </ac:spMkLst>
        </pc:spChg>
        <pc:spChg chg="add del">
          <ac:chgData name="Mark Fishpool" userId="b7923bd0fa9cf83f" providerId="LiveId" clId="{D4C2500E-97C7-4EB9-AB8B-4C44BC496806}" dt="2023-12-19T13:26:34.480" v="1062" actId="22"/>
          <ac:spMkLst>
            <pc:docMk/>
            <pc:sldMk cId="1503185151" sldId="1223"/>
            <ac:spMk id="7" creationId="{4659FE96-68F3-F04F-BD51-32966DB1D027}"/>
          </ac:spMkLst>
        </pc:spChg>
        <pc:spChg chg="add del">
          <ac:chgData name="Mark Fishpool" userId="b7923bd0fa9cf83f" providerId="LiveId" clId="{D4C2500E-97C7-4EB9-AB8B-4C44BC496806}" dt="2023-12-19T13:27:06.759" v="1075" actId="22"/>
          <ac:spMkLst>
            <pc:docMk/>
            <pc:sldMk cId="1503185151" sldId="1223"/>
            <ac:spMk id="9" creationId="{8F0FF658-1010-34BD-2AE8-DAECEFADC57D}"/>
          </ac:spMkLst>
        </pc:spChg>
        <pc:picChg chg="mod">
          <ac:chgData name="Mark Fishpool" userId="b7923bd0fa9cf83f" providerId="LiveId" clId="{D4C2500E-97C7-4EB9-AB8B-4C44BC496806}" dt="2023-12-19T13:30:12.464" v="1127" actId="1076"/>
          <ac:picMkLst>
            <pc:docMk/>
            <pc:sldMk cId="1503185151" sldId="1223"/>
            <ac:picMk id="6" creationId="{0C9B6AA8-ACF4-B9C5-59DB-B9F9FFD02427}"/>
          </ac:picMkLst>
        </pc:picChg>
      </pc:sldChg>
      <pc:sldChg chg="modSp mod modNotesTx">
        <pc:chgData name="Mark Fishpool" userId="b7923bd0fa9cf83f" providerId="LiveId" clId="{D4C2500E-97C7-4EB9-AB8B-4C44BC496806}" dt="2024-01-01T13:18:04.423" v="4001" actId="20577"/>
        <pc:sldMkLst>
          <pc:docMk/>
          <pc:sldMk cId="4107847178" sldId="1228"/>
        </pc:sldMkLst>
        <pc:spChg chg="mod">
          <ac:chgData name="Mark Fishpool" userId="b7923bd0fa9cf83f" providerId="LiveId" clId="{D4C2500E-97C7-4EB9-AB8B-4C44BC496806}" dt="2024-01-01T13:18:04.423" v="4001" actId="20577"/>
          <ac:spMkLst>
            <pc:docMk/>
            <pc:sldMk cId="4107847178" sldId="1228"/>
            <ac:spMk id="2" creationId="{CEC4C09A-BAA6-48A5-BF63-47DC150A5C16}"/>
          </ac:spMkLst>
        </pc:spChg>
        <pc:spChg chg="mod">
          <ac:chgData name="Mark Fishpool" userId="b7923bd0fa9cf83f" providerId="LiveId" clId="{D4C2500E-97C7-4EB9-AB8B-4C44BC496806}" dt="2023-12-19T13:59:32.563" v="2380" actId="20577"/>
          <ac:spMkLst>
            <pc:docMk/>
            <pc:sldMk cId="4107847178" sldId="1228"/>
            <ac:spMk id="3" creationId="{6BAAA23F-90CD-42D3-A6E6-628D636D8E60}"/>
          </ac:spMkLst>
        </pc:spChg>
      </pc:sldChg>
      <pc:sldChg chg="addSp modSp mod modNotesTx">
        <pc:chgData name="Mark Fishpool" userId="b7923bd0fa9cf83f" providerId="LiveId" clId="{D4C2500E-97C7-4EB9-AB8B-4C44BC496806}" dt="2023-12-19T14:17:58.020" v="3756" actId="1076"/>
        <pc:sldMkLst>
          <pc:docMk/>
          <pc:sldMk cId="3605036098" sldId="1235"/>
        </pc:sldMkLst>
        <pc:spChg chg="mod">
          <ac:chgData name="Mark Fishpool" userId="b7923bd0fa9cf83f" providerId="LiveId" clId="{D4C2500E-97C7-4EB9-AB8B-4C44BC496806}" dt="2023-12-19T13:38:21.928" v="1277" actId="20577"/>
          <ac:spMkLst>
            <pc:docMk/>
            <pc:sldMk cId="3605036098" sldId="1235"/>
            <ac:spMk id="2" creationId="{F29E8131-7C6F-0EF6-0D28-CB054067D578}"/>
          </ac:spMkLst>
        </pc:spChg>
        <pc:spChg chg="mod">
          <ac:chgData name="Mark Fishpool" userId="b7923bd0fa9cf83f" providerId="LiveId" clId="{D4C2500E-97C7-4EB9-AB8B-4C44BC496806}" dt="2023-12-19T14:15:46.477" v="3713" actId="5793"/>
          <ac:spMkLst>
            <pc:docMk/>
            <pc:sldMk cId="3605036098" sldId="1235"/>
            <ac:spMk id="4" creationId="{C50E4DA2-2B68-85B5-5CC7-E9B10BAF3DC6}"/>
          </ac:spMkLst>
        </pc:spChg>
        <pc:spChg chg="add mod">
          <ac:chgData name="Mark Fishpool" userId="b7923bd0fa9cf83f" providerId="LiveId" clId="{D4C2500E-97C7-4EB9-AB8B-4C44BC496806}" dt="2023-12-19T14:17:51.762" v="3754" actId="403"/>
          <ac:spMkLst>
            <pc:docMk/>
            <pc:sldMk cId="3605036098" sldId="1235"/>
            <ac:spMk id="5" creationId="{6355F9E0-1993-98C0-20D1-CF73C69C8905}"/>
          </ac:spMkLst>
        </pc:spChg>
        <pc:spChg chg="mod">
          <ac:chgData name="Mark Fishpool" userId="b7923bd0fa9cf83f" providerId="LiveId" clId="{D4C2500E-97C7-4EB9-AB8B-4C44BC496806}" dt="2023-12-19T14:14:15.479" v="3583" actId="14100"/>
          <ac:spMkLst>
            <pc:docMk/>
            <pc:sldMk cId="3605036098" sldId="1235"/>
            <ac:spMk id="9" creationId="{F137C26B-2F51-6BE1-9248-CF771C2BBC0C}"/>
          </ac:spMkLst>
        </pc:spChg>
        <pc:picChg chg="add mod">
          <ac:chgData name="Mark Fishpool" userId="b7923bd0fa9cf83f" providerId="LiveId" clId="{D4C2500E-97C7-4EB9-AB8B-4C44BC496806}" dt="2023-12-19T14:17:58.020" v="3756" actId="1076"/>
          <ac:picMkLst>
            <pc:docMk/>
            <pc:sldMk cId="3605036098" sldId="1235"/>
            <ac:picMk id="6" creationId="{3F910BEA-3FCF-61FF-B553-D1970E5C058A}"/>
          </ac:picMkLst>
        </pc:picChg>
      </pc:sldChg>
      <pc:sldChg chg="delSp modSp mod modNotesTx">
        <pc:chgData name="Mark Fishpool" userId="b7923bd0fa9cf83f" providerId="LiveId" clId="{D4C2500E-97C7-4EB9-AB8B-4C44BC496806}" dt="2023-12-19T13:55:10.317" v="1772" actId="20577"/>
        <pc:sldMkLst>
          <pc:docMk/>
          <pc:sldMk cId="4224128099" sldId="1236"/>
        </pc:sldMkLst>
        <pc:spChg chg="mod">
          <ac:chgData name="Mark Fishpool" userId="b7923bd0fa9cf83f" providerId="LiveId" clId="{D4C2500E-97C7-4EB9-AB8B-4C44BC496806}" dt="2023-12-19T13:38:53.356" v="1327"/>
          <ac:spMkLst>
            <pc:docMk/>
            <pc:sldMk cId="4224128099" sldId="1236"/>
            <ac:spMk id="2" creationId="{F29E8131-7C6F-0EF6-0D28-CB054067D578}"/>
          </ac:spMkLst>
        </pc:spChg>
        <pc:spChg chg="del">
          <ac:chgData name="Mark Fishpool" userId="b7923bd0fa9cf83f" providerId="LiveId" clId="{D4C2500E-97C7-4EB9-AB8B-4C44BC496806}" dt="2023-12-19T13:39:49.866" v="1339" actId="478"/>
          <ac:spMkLst>
            <pc:docMk/>
            <pc:sldMk cId="4224128099" sldId="1236"/>
            <ac:spMk id="3" creationId="{E9668BF2-6BD0-1FC0-FAC7-CC4E4942DF47}"/>
          </ac:spMkLst>
        </pc:spChg>
        <pc:spChg chg="mod">
          <ac:chgData name="Mark Fishpool" userId="b7923bd0fa9cf83f" providerId="LiveId" clId="{D4C2500E-97C7-4EB9-AB8B-4C44BC496806}" dt="2023-12-19T13:43:40.950" v="1377" actId="1076"/>
          <ac:spMkLst>
            <pc:docMk/>
            <pc:sldMk cId="4224128099" sldId="1236"/>
            <ac:spMk id="4" creationId="{C50E4DA2-2B68-85B5-5CC7-E9B10BAF3DC6}"/>
          </ac:spMkLst>
        </pc:spChg>
        <pc:spChg chg="mod">
          <ac:chgData name="Mark Fishpool" userId="b7923bd0fa9cf83f" providerId="LiveId" clId="{D4C2500E-97C7-4EB9-AB8B-4C44BC496806}" dt="2023-12-19T13:55:10.317" v="1772" actId="20577"/>
          <ac:spMkLst>
            <pc:docMk/>
            <pc:sldMk cId="4224128099" sldId="1236"/>
            <ac:spMk id="9" creationId="{F137C26B-2F51-6BE1-9248-CF771C2BBC0C}"/>
          </ac:spMkLst>
        </pc:spChg>
        <pc:picChg chg="del">
          <ac:chgData name="Mark Fishpool" userId="b7923bd0fa9cf83f" providerId="LiveId" clId="{D4C2500E-97C7-4EB9-AB8B-4C44BC496806}" dt="2023-12-19T13:39:50.896" v="1340" actId="478"/>
          <ac:picMkLst>
            <pc:docMk/>
            <pc:sldMk cId="4224128099" sldId="1236"/>
            <ac:picMk id="5" creationId="{AD2800D9-119A-AF8B-E684-D81204AD4F9B}"/>
          </ac:picMkLst>
        </pc:picChg>
        <pc:picChg chg="mod">
          <ac:chgData name="Mark Fishpool" userId="b7923bd0fa9cf83f" providerId="LiveId" clId="{D4C2500E-97C7-4EB9-AB8B-4C44BC496806}" dt="2023-12-19T13:43:47.023" v="1379" actId="1076"/>
          <ac:picMkLst>
            <pc:docMk/>
            <pc:sldMk cId="4224128099" sldId="1236"/>
            <ac:picMk id="1028" creationId="{E6541453-C1B8-3626-B01F-5DB5C2FD9594}"/>
          </ac:picMkLst>
        </pc:picChg>
      </pc:sldChg>
      <pc:sldChg chg="addSp delSp modSp mod modNotesTx">
        <pc:chgData name="Mark Fishpool" userId="b7923bd0fa9cf83f" providerId="LiveId" clId="{D4C2500E-97C7-4EB9-AB8B-4C44BC496806}" dt="2023-12-19T13:59:11.011" v="2366" actId="20577"/>
        <pc:sldMkLst>
          <pc:docMk/>
          <pc:sldMk cId="1592920999" sldId="1238"/>
        </pc:sldMkLst>
        <pc:spChg chg="mod">
          <ac:chgData name="Mark Fishpool" userId="b7923bd0fa9cf83f" providerId="LiveId" clId="{D4C2500E-97C7-4EB9-AB8B-4C44BC496806}" dt="2023-12-19T13:39:05.820" v="1330"/>
          <ac:spMkLst>
            <pc:docMk/>
            <pc:sldMk cId="1592920999" sldId="1238"/>
            <ac:spMk id="2" creationId="{4DF77377-8C55-DA72-272B-0F9CCA45667E}"/>
          </ac:spMkLst>
        </pc:spChg>
        <pc:spChg chg="add mod">
          <ac:chgData name="Mark Fishpool" userId="b7923bd0fa9cf83f" providerId="LiveId" clId="{D4C2500E-97C7-4EB9-AB8B-4C44BC496806}" dt="2023-12-19T13:52:48.460" v="1712" actId="20577"/>
          <ac:spMkLst>
            <pc:docMk/>
            <pc:sldMk cId="1592920999" sldId="1238"/>
            <ac:spMk id="4" creationId="{AA5641AE-B08F-4091-E9EF-C60FE67AB43E}"/>
          </ac:spMkLst>
        </pc:spChg>
        <pc:spChg chg="add mod">
          <ac:chgData name="Mark Fishpool" userId="b7923bd0fa9cf83f" providerId="LiveId" clId="{D4C2500E-97C7-4EB9-AB8B-4C44BC496806}" dt="2023-12-19T13:53:42.228" v="1764" actId="1076"/>
          <ac:spMkLst>
            <pc:docMk/>
            <pc:sldMk cId="1592920999" sldId="1238"/>
            <ac:spMk id="5" creationId="{D721D761-11E2-6CAA-337B-5834A0E525D2}"/>
          </ac:spMkLst>
        </pc:spChg>
        <pc:spChg chg="add del mod">
          <ac:chgData name="Mark Fishpool" userId="b7923bd0fa9cf83f" providerId="LiveId" clId="{D4C2500E-97C7-4EB9-AB8B-4C44BC496806}" dt="2023-12-19T13:49:50.007" v="1529" actId="478"/>
          <ac:spMkLst>
            <pc:docMk/>
            <pc:sldMk cId="1592920999" sldId="1238"/>
            <ac:spMk id="7" creationId="{2532CCF2-4244-24A8-3091-99ED2344B400}"/>
          </ac:spMkLst>
        </pc:spChg>
        <pc:picChg chg="add mod">
          <ac:chgData name="Mark Fishpool" userId="b7923bd0fa9cf83f" providerId="LiveId" clId="{D4C2500E-97C7-4EB9-AB8B-4C44BC496806}" dt="2023-12-19T13:49:38.413" v="1527" actId="1076"/>
          <ac:picMkLst>
            <pc:docMk/>
            <pc:sldMk cId="1592920999" sldId="1238"/>
            <ac:picMk id="6" creationId="{BCBD1D7C-9550-266E-586C-4AF85D6D13B3}"/>
          </ac:picMkLst>
        </pc:picChg>
        <pc:picChg chg="add del mod">
          <ac:chgData name="Mark Fishpool" userId="b7923bd0fa9cf83f" providerId="LiveId" clId="{D4C2500E-97C7-4EB9-AB8B-4C44BC496806}" dt="2023-12-19T13:51:29.552" v="1641" actId="478"/>
          <ac:picMkLst>
            <pc:docMk/>
            <pc:sldMk cId="1592920999" sldId="1238"/>
            <ac:picMk id="8" creationId="{06CA4853-A477-853F-1C09-659338E54F0C}"/>
          </ac:picMkLst>
        </pc:picChg>
        <pc:picChg chg="del">
          <ac:chgData name="Mark Fishpool" userId="b7923bd0fa9cf83f" providerId="LiveId" clId="{D4C2500E-97C7-4EB9-AB8B-4C44BC496806}" dt="2023-12-19T13:39:13.465" v="1332" actId="478"/>
          <ac:picMkLst>
            <pc:docMk/>
            <pc:sldMk cId="1592920999" sldId="1238"/>
            <ac:picMk id="11" creationId="{FAF2B9F7-9B8C-742A-49DC-790C5169B84C}"/>
          </ac:picMkLst>
        </pc:picChg>
      </pc:sldChg>
      <pc:sldChg chg="modSp mod modNotesTx">
        <pc:chgData name="Mark Fishpool" userId="b7923bd0fa9cf83f" providerId="LiveId" clId="{D4C2500E-97C7-4EB9-AB8B-4C44BC496806}" dt="2023-12-28T20:52:01.754" v="3977" actId="20577"/>
        <pc:sldMkLst>
          <pc:docMk/>
          <pc:sldMk cId="4225269349" sldId="1244"/>
        </pc:sldMkLst>
        <pc:spChg chg="mod">
          <ac:chgData name="Mark Fishpool" userId="b7923bd0fa9cf83f" providerId="LiveId" clId="{D4C2500E-97C7-4EB9-AB8B-4C44BC496806}" dt="2023-12-28T20:52:01.754" v="3977" actId="20577"/>
          <ac:spMkLst>
            <pc:docMk/>
            <pc:sldMk cId="4225269349" sldId="1244"/>
            <ac:spMk id="2" creationId="{19521918-8A7C-5978-B3F5-0AD7099F9420}"/>
          </ac:spMkLst>
        </pc:spChg>
        <pc:spChg chg="mod">
          <ac:chgData name="Mark Fishpool" userId="b7923bd0fa9cf83f" providerId="LiveId" clId="{D4C2500E-97C7-4EB9-AB8B-4C44BC496806}" dt="2023-12-19T13:11:54.844" v="92" actId="108"/>
          <ac:spMkLst>
            <pc:docMk/>
            <pc:sldMk cId="4225269349" sldId="1244"/>
            <ac:spMk id="3" creationId="{A1E6A383-A6D6-ECDE-0251-0BC6BAEBF66F}"/>
          </ac:spMkLst>
        </pc:spChg>
      </pc:sldChg>
      <pc:sldChg chg="modSp mod modNotesTx">
        <pc:chgData name="Mark Fishpool" userId="b7923bd0fa9cf83f" providerId="LiveId" clId="{D4C2500E-97C7-4EB9-AB8B-4C44BC496806}" dt="2023-12-19T13:23:45.214" v="1028" actId="20577"/>
        <pc:sldMkLst>
          <pc:docMk/>
          <pc:sldMk cId="582175002" sldId="1245"/>
        </pc:sldMkLst>
        <pc:spChg chg="mod">
          <ac:chgData name="Mark Fishpool" userId="b7923bd0fa9cf83f" providerId="LiveId" clId="{D4C2500E-97C7-4EB9-AB8B-4C44BC496806}" dt="2023-12-19T13:18:59.016" v="440" actId="20577"/>
          <ac:spMkLst>
            <pc:docMk/>
            <pc:sldMk cId="582175002" sldId="1245"/>
            <ac:spMk id="2" creationId="{18FAB6E4-DABF-6782-00C5-9DAF90DF74BB}"/>
          </ac:spMkLst>
        </pc:spChg>
        <pc:spChg chg="mod">
          <ac:chgData name="Mark Fishpool" userId="b7923bd0fa9cf83f" providerId="LiveId" clId="{D4C2500E-97C7-4EB9-AB8B-4C44BC496806}" dt="2023-12-19T13:18:30.488" v="425" actId="20577"/>
          <ac:spMkLst>
            <pc:docMk/>
            <pc:sldMk cId="582175002" sldId="1245"/>
            <ac:spMk id="4" creationId="{2CB10EEF-0E1F-CB54-A854-9DE37BE7F93D}"/>
          </ac:spMkLst>
        </pc:spChg>
      </pc:sldChg>
      <pc:sldChg chg="addSp delSp modSp new mod">
        <pc:chgData name="Mark Fishpool" userId="b7923bd0fa9cf83f" providerId="LiveId" clId="{D4C2500E-97C7-4EB9-AB8B-4C44BC496806}" dt="2023-12-19T14:08:21.601" v="3105" actId="20577"/>
        <pc:sldMkLst>
          <pc:docMk/>
          <pc:sldMk cId="282699053" sldId="1246"/>
        </pc:sldMkLst>
        <pc:spChg chg="mod">
          <ac:chgData name="Mark Fishpool" userId="b7923bd0fa9cf83f" providerId="LiveId" clId="{D4C2500E-97C7-4EB9-AB8B-4C44BC496806}" dt="2023-12-19T13:13:04.299" v="118" actId="20577"/>
          <ac:spMkLst>
            <pc:docMk/>
            <pc:sldMk cId="282699053" sldId="1246"/>
            <ac:spMk id="2" creationId="{7C666677-5E1C-7125-0B4A-0E170B626BB8}"/>
          </ac:spMkLst>
        </pc:spChg>
        <pc:spChg chg="mod">
          <ac:chgData name="Mark Fishpool" userId="b7923bd0fa9cf83f" providerId="LiveId" clId="{D4C2500E-97C7-4EB9-AB8B-4C44BC496806}" dt="2023-12-19T14:08:21.601" v="3105" actId="20577"/>
          <ac:spMkLst>
            <pc:docMk/>
            <pc:sldMk cId="282699053" sldId="1246"/>
            <ac:spMk id="3" creationId="{EF5DA7C2-90AB-E288-1615-580DCA761C39}"/>
          </ac:spMkLst>
        </pc:spChg>
        <pc:spChg chg="add del">
          <ac:chgData name="Mark Fishpool" userId="b7923bd0fa9cf83f" providerId="LiveId" clId="{D4C2500E-97C7-4EB9-AB8B-4C44BC496806}" dt="2023-12-19T13:14:48.819" v="227" actId="22"/>
          <ac:spMkLst>
            <pc:docMk/>
            <pc:sldMk cId="282699053" sldId="1246"/>
            <ac:spMk id="5" creationId="{AA48B915-4B78-3AA9-31E0-CBCCCEB3C60B}"/>
          </ac:spMkLst>
        </pc:spChg>
        <pc:spChg chg="add del">
          <ac:chgData name="Mark Fishpool" userId="b7923bd0fa9cf83f" providerId="LiveId" clId="{D4C2500E-97C7-4EB9-AB8B-4C44BC496806}" dt="2023-12-19T14:03:05.037" v="2671"/>
          <ac:spMkLst>
            <pc:docMk/>
            <pc:sldMk cId="282699053" sldId="1246"/>
            <ac:spMk id="6" creationId="{1187186C-1FC2-353D-C7FE-1BA0D757E423}"/>
          </ac:spMkLst>
        </pc:spChg>
      </pc:sldChg>
      <pc:sldChg chg="modSp add mod modNotesTx">
        <pc:chgData name="Mark Fishpool" userId="b7923bd0fa9cf83f" providerId="LiveId" clId="{D4C2500E-97C7-4EB9-AB8B-4C44BC496806}" dt="2023-12-19T14:24:17.447" v="3897" actId="20577"/>
        <pc:sldMkLst>
          <pc:docMk/>
          <pc:sldMk cId="3392088832" sldId="1247"/>
        </pc:sldMkLst>
        <pc:spChg chg="mod">
          <ac:chgData name="Mark Fishpool" userId="b7923bd0fa9cf83f" providerId="LiveId" clId="{D4C2500E-97C7-4EB9-AB8B-4C44BC496806}" dt="2023-12-19T13:31:04.724" v="1145" actId="20577"/>
          <ac:spMkLst>
            <pc:docMk/>
            <pc:sldMk cId="3392088832" sldId="1247"/>
            <ac:spMk id="2" creationId="{F29E8131-7C6F-0EF6-0D28-CB054067D578}"/>
          </ac:spMkLst>
        </pc:spChg>
        <pc:spChg chg="mod">
          <ac:chgData name="Mark Fishpool" userId="b7923bd0fa9cf83f" providerId="LiveId" clId="{D4C2500E-97C7-4EB9-AB8B-4C44BC496806}" dt="2023-12-19T14:24:17.447" v="3897" actId="20577"/>
          <ac:spMkLst>
            <pc:docMk/>
            <pc:sldMk cId="3392088832" sldId="1247"/>
            <ac:spMk id="4" creationId="{DB77D530-AD76-5E27-EFA7-33367FFA5B1A}"/>
          </ac:spMkLst>
        </pc:spChg>
        <pc:spChg chg="mod">
          <ac:chgData name="Mark Fishpool" userId="b7923bd0fa9cf83f" providerId="LiveId" clId="{D4C2500E-97C7-4EB9-AB8B-4C44BC496806}" dt="2023-12-19T14:22:04.351" v="3867" actId="207"/>
          <ac:spMkLst>
            <pc:docMk/>
            <pc:sldMk cId="3392088832" sldId="1247"/>
            <ac:spMk id="5" creationId="{7BB70CD4-5784-D251-4F44-45279E738E89}"/>
          </ac:spMkLst>
        </pc:spChg>
      </pc:sldChg>
      <pc:sldChg chg="modSp add mod modNotesTx">
        <pc:chgData name="Mark Fishpool" userId="b7923bd0fa9cf83f" providerId="LiveId" clId="{D4C2500E-97C7-4EB9-AB8B-4C44BC496806}" dt="2023-12-19T14:23:54.675" v="3896" actId="114"/>
        <pc:sldMkLst>
          <pc:docMk/>
          <pc:sldMk cId="1038469068" sldId="1248"/>
        </pc:sldMkLst>
        <pc:spChg chg="mod">
          <ac:chgData name="Mark Fishpool" userId="b7923bd0fa9cf83f" providerId="LiveId" clId="{D4C2500E-97C7-4EB9-AB8B-4C44BC496806}" dt="2023-12-19T13:33:36.594" v="1186" actId="20577"/>
          <ac:spMkLst>
            <pc:docMk/>
            <pc:sldMk cId="1038469068" sldId="1248"/>
            <ac:spMk id="2" creationId="{F29E8131-7C6F-0EF6-0D28-CB054067D578}"/>
          </ac:spMkLst>
        </pc:spChg>
        <pc:spChg chg="mod">
          <ac:chgData name="Mark Fishpool" userId="b7923bd0fa9cf83f" providerId="LiveId" clId="{D4C2500E-97C7-4EB9-AB8B-4C44BC496806}" dt="2023-12-19T13:35:40.765" v="1223" actId="113"/>
          <ac:spMkLst>
            <pc:docMk/>
            <pc:sldMk cId="1038469068" sldId="1248"/>
            <ac:spMk id="4" creationId="{DB77D530-AD76-5E27-EFA7-33367FFA5B1A}"/>
          </ac:spMkLst>
        </pc:spChg>
        <pc:spChg chg="mod">
          <ac:chgData name="Mark Fishpool" userId="b7923bd0fa9cf83f" providerId="LiveId" clId="{D4C2500E-97C7-4EB9-AB8B-4C44BC496806}" dt="2023-12-19T14:22:17.965" v="3869" actId="207"/>
          <ac:spMkLst>
            <pc:docMk/>
            <pc:sldMk cId="1038469068" sldId="1248"/>
            <ac:spMk id="5" creationId="{7BB70CD4-5784-D251-4F44-45279E738E89}"/>
          </ac:spMkLst>
        </pc:spChg>
        <pc:picChg chg="mod">
          <ac:chgData name="Mark Fishpool" userId="b7923bd0fa9cf83f" providerId="LiveId" clId="{D4C2500E-97C7-4EB9-AB8B-4C44BC496806}" dt="2023-12-19T13:35:08.378" v="1203" actId="1076"/>
          <ac:picMkLst>
            <pc:docMk/>
            <pc:sldMk cId="1038469068" sldId="1248"/>
            <ac:picMk id="6" creationId="{0C9B6AA8-ACF4-B9C5-59DB-B9F9FFD02427}"/>
          </ac:picMkLst>
        </pc:picChg>
      </pc:sldChg>
      <pc:sldChg chg="new del">
        <pc:chgData name="Mark Fishpool" userId="b7923bd0fa9cf83f" providerId="LiveId" clId="{D4C2500E-97C7-4EB9-AB8B-4C44BC496806}" dt="2023-12-19T13:33:27.095" v="1177" actId="680"/>
        <pc:sldMkLst>
          <pc:docMk/>
          <pc:sldMk cId="1924280768" sldId="12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10/10/2024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10/10/2024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Yes, RTTI is critical to exception handling in C++.   It enables the program to determine the exact type of an exception object during runtime.  This is absolutely essential for matching a thrown exception (by that type) to the appropriate “catch” block.  This is particularly important when dealing with complex inheritance hierarchies.</a:t>
            </a:r>
          </a:p>
          <a:p>
            <a:br>
              <a:rPr lang="en-GB" dirty="0"/>
            </a:br>
            <a:r>
              <a:rPr lang="en-GB" dirty="0"/>
              <a:t>And of course, it can catch those exceptions polymorphically, recognising the derived exceptions through base class references.</a:t>
            </a:r>
          </a:p>
          <a:p>
            <a:endParaRPr lang="en-GB" dirty="0"/>
          </a:p>
          <a:p>
            <a:r>
              <a:rPr lang="en-GB" dirty="0"/>
              <a:t>Here’s an example with inheritance:</a:t>
            </a:r>
          </a:p>
          <a:p>
            <a:endParaRPr lang="en-GB" dirty="0"/>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&lt;iostream&gt;</a:t>
            </a:r>
            <a:endParaRPr lang="en-GB" b="0" dirty="0">
              <a:solidFill>
                <a:srgbClr val="FFFFFF"/>
              </a:solidFill>
              <a:effectLst/>
              <a:latin typeface="Consolas" panose="020B0609020204030204" pitchFamily="49" charset="0"/>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&lt;exception&gt;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BaseException</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4EC9B0"/>
                </a:solidFill>
                <a:effectLst/>
                <a:latin typeface="Consolas" panose="020B0609020204030204" pitchFamily="49" charset="0"/>
              </a:rPr>
              <a:t>exception</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char*</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what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noexcept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override</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BaseException</a:t>
            </a:r>
            <a:r>
              <a:rPr lang="en-GB" b="0" dirty="0">
                <a:solidFill>
                  <a:srgbClr val="CE9178"/>
                </a:solidFill>
                <a:effectLst/>
                <a:latin typeface="Consolas" panose="020B0609020204030204" pitchFamily="49" charset="0"/>
              </a:rPr>
              <a:t> has occurred!</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DerivedException</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BaseException</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char*</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what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noexcept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override</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DerivedException</a:t>
            </a:r>
            <a:r>
              <a:rPr lang="en-GB" b="0" dirty="0">
                <a:solidFill>
                  <a:srgbClr val="CE9178"/>
                </a:solidFill>
                <a:effectLst/>
                <a:latin typeface="Consolas" panose="020B0609020204030204" pitchFamily="49" charset="0"/>
              </a:rPr>
              <a:t> has occurred!</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main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try</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throw</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DerivedException</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 </a:t>
            </a:r>
            <a:r>
              <a:rPr lang="en-GB" b="0" dirty="0">
                <a:solidFill>
                  <a:srgbClr val="C586C0"/>
                </a:solidFill>
                <a:effectLst/>
                <a:latin typeface="Consolas" panose="020B0609020204030204" pitchFamily="49" charset="0"/>
              </a:rPr>
              <a:t>catch</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DerivedException</a:t>
            </a:r>
            <a:r>
              <a:rPr lang="en-GB" b="0" dirty="0">
                <a:solidFill>
                  <a:srgbClr val="D4D4D4"/>
                </a:solidFill>
                <a:effectLst/>
                <a:latin typeface="Consolas" panose="020B0609020204030204" pitchFamily="49" charset="0"/>
              </a:rPr>
              <a:t>&amp;</a:t>
            </a:r>
            <a:r>
              <a:rPr lang="en-GB" b="0" dirty="0">
                <a:solidFill>
                  <a:srgbClr val="FFFFFF"/>
                </a:solidFill>
                <a:effectLst/>
                <a:latin typeface="Consolas" panose="020B0609020204030204" pitchFamily="49" charset="0"/>
              </a:rPr>
              <a:t> e)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"Caught a </a:t>
            </a:r>
            <a:r>
              <a:rPr lang="en-GB" b="0" dirty="0" err="1">
                <a:solidFill>
                  <a:srgbClr val="CE9178"/>
                </a:solidFill>
                <a:effectLst/>
                <a:latin typeface="Consolas" panose="020B0609020204030204" pitchFamily="49" charset="0"/>
              </a:rPr>
              <a:t>DerivedException</a:t>
            </a:r>
            <a:r>
              <a:rPr lang="en-GB" b="0" dirty="0">
                <a:solidFill>
                  <a:srgbClr val="CE9178"/>
                </a:solidFill>
                <a:effectLst/>
                <a:latin typeface="Consolas" panose="020B0609020204030204" pitchFamily="49" charset="0"/>
              </a:rPr>
              <a:t>: "</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e</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what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 </a:t>
            </a:r>
            <a:r>
              <a:rPr lang="en-GB" b="0" dirty="0">
                <a:solidFill>
                  <a:srgbClr val="C586C0"/>
                </a:solidFill>
                <a:effectLst/>
                <a:latin typeface="Consolas" panose="020B0609020204030204" pitchFamily="49" charset="0"/>
              </a:rPr>
              <a:t>catch</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BaseException</a:t>
            </a:r>
            <a:r>
              <a:rPr lang="en-GB" b="0" dirty="0">
                <a:solidFill>
                  <a:srgbClr val="D4D4D4"/>
                </a:solidFill>
                <a:effectLst/>
                <a:latin typeface="Consolas" panose="020B0609020204030204" pitchFamily="49" charset="0"/>
              </a:rPr>
              <a:t>&amp;</a:t>
            </a:r>
            <a:r>
              <a:rPr lang="en-GB" b="0" dirty="0">
                <a:solidFill>
                  <a:srgbClr val="FFFFFF"/>
                </a:solidFill>
                <a:effectLst/>
                <a:latin typeface="Consolas" panose="020B0609020204030204" pitchFamily="49" charset="0"/>
              </a:rPr>
              <a:t> e)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"Caught a </a:t>
            </a:r>
            <a:r>
              <a:rPr lang="en-GB" b="0" dirty="0" err="1">
                <a:solidFill>
                  <a:srgbClr val="CE9178"/>
                </a:solidFill>
                <a:effectLst/>
                <a:latin typeface="Consolas" panose="020B0609020204030204" pitchFamily="49" charset="0"/>
              </a:rPr>
              <a:t>BaseException</a:t>
            </a:r>
            <a:r>
              <a:rPr lang="en-GB" b="0" dirty="0">
                <a:solidFill>
                  <a:srgbClr val="CE9178"/>
                </a:solidFill>
                <a:effectLst/>
                <a:latin typeface="Consolas" panose="020B0609020204030204" pitchFamily="49" charset="0"/>
              </a:rPr>
              <a:t>: "</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e</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what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 </a:t>
            </a:r>
            <a:r>
              <a:rPr lang="en-GB" b="0" dirty="0">
                <a:solidFill>
                  <a:srgbClr val="C586C0"/>
                </a:solidFill>
                <a:effectLst/>
                <a:latin typeface="Consolas" panose="020B0609020204030204" pitchFamily="49" charset="0"/>
              </a:rPr>
              <a:t>catch</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::exception</a:t>
            </a:r>
            <a:r>
              <a:rPr lang="en-GB" b="0" dirty="0">
                <a:solidFill>
                  <a:srgbClr val="D4D4D4"/>
                </a:solidFill>
                <a:effectLst/>
                <a:latin typeface="Consolas" panose="020B0609020204030204" pitchFamily="49" charset="0"/>
              </a:rPr>
              <a:t>&amp;</a:t>
            </a:r>
            <a:r>
              <a:rPr lang="en-GB" b="0" dirty="0">
                <a:solidFill>
                  <a:srgbClr val="FFFFFF"/>
                </a:solidFill>
                <a:effectLst/>
                <a:latin typeface="Consolas" panose="020B0609020204030204" pitchFamily="49" charset="0"/>
              </a:rPr>
              <a:t> e)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"Caught a std::exception: "</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e</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what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endParaRPr lang="en-GB" b="0" dirty="0">
              <a:solidFill>
                <a:srgbClr val="FFFFFF"/>
              </a:solidFill>
              <a:effectLst/>
              <a:latin typeface="Consolas" panose="020B0609020204030204" pitchFamily="49" charset="0"/>
            </a:endParaRPr>
          </a:p>
          <a:p>
            <a:r>
              <a:rPr lang="en-GB" dirty="0"/>
              <a:t>Expected output:</a:t>
            </a:r>
          </a:p>
          <a:p>
            <a:endParaRPr lang="en-GB" dirty="0"/>
          </a:p>
          <a:p>
            <a:r>
              <a:rPr lang="en-US" dirty="0"/>
              <a:t>Caught a </a:t>
            </a:r>
            <a:r>
              <a:rPr lang="en-US" dirty="0" err="1"/>
              <a:t>DerivedException</a:t>
            </a:r>
            <a:r>
              <a:rPr lang="en-US" dirty="0"/>
              <a:t>: </a:t>
            </a:r>
            <a:r>
              <a:rPr lang="en-US" dirty="0" err="1"/>
              <a:t>DerivedException</a:t>
            </a:r>
            <a:r>
              <a:rPr lang="en-US" dirty="0"/>
              <a:t> has occurred</a:t>
            </a:r>
            <a:endParaRPr lang="en-GB" dirty="0"/>
          </a:p>
          <a:p>
            <a:endParaRPr lang="en-GB" dirty="0"/>
          </a:p>
          <a:p>
            <a:r>
              <a:rPr lang="en-GB" dirty="0"/>
              <a:t>In this example exception handling uses RTTI to match the right type and the first catch block for </a:t>
            </a:r>
            <a:r>
              <a:rPr lang="en-GB" dirty="0" err="1"/>
              <a:t>DerivedException</a:t>
            </a:r>
            <a:r>
              <a:rPr lang="en-GB" dirty="0"/>
              <a:t> is executed, as you have been shown.</a:t>
            </a:r>
          </a:p>
          <a:p>
            <a:r>
              <a:rPr lang="en-GB" dirty="0"/>
              <a:t>However, if the </a:t>
            </a:r>
            <a:r>
              <a:rPr lang="en-GB" dirty="0" err="1"/>
              <a:t>DerivedException</a:t>
            </a:r>
            <a:r>
              <a:rPr lang="en-GB" dirty="0"/>
              <a:t> block was removed, RTTI would allow the program to match the </a:t>
            </a:r>
            <a:r>
              <a:rPr lang="en-GB" dirty="0" err="1"/>
              <a:t>BaseException</a:t>
            </a:r>
            <a:r>
              <a:rPr lang="en-GB" dirty="0"/>
              <a:t> catch block instead, following the inheritance chain.</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here’s another with a Base Class reference being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&lt;iostream&gt;</a:t>
            </a:r>
            <a:endParaRPr lang="en-GB" b="0" dirty="0">
              <a:solidFill>
                <a:srgbClr val="FFFFFF"/>
              </a:solidFill>
              <a:effectLst/>
              <a:latin typeface="Consolas" panose="020B0609020204030204" pitchFamily="49" charset="0"/>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&lt;exception&gt;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BaseException</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4EC9B0"/>
                </a:solidFill>
                <a:effectLst/>
                <a:latin typeface="Consolas" panose="020B0609020204030204" pitchFamily="49" charset="0"/>
              </a:rPr>
              <a:t>exception</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virtual</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logAnError</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"Logging a </a:t>
            </a:r>
            <a:r>
              <a:rPr lang="en-GB" b="0" dirty="0" err="1">
                <a:solidFill>
                  <a:srgbClr val="CE9178"/>
                </a:solidFill>
                <a:effectLst/>
                <a:latin typeface="Consolas" panose="020B0609020204030204" pitchFamily="49" charset="0"/>
              </a:rPr>
              <a:t>BaseException</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DerivedException</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err="1">
                <a:solidFill>
                  <a:srgbClr val="4EC9B0"/>
                </a:solidFill>
                <a:effectLst/>
                <a:latin typeface="Consolas" panose="020B0609020204030204" pitchFamily="49" charset="0"/>
              </a:rPr>
              <a:t>BaseException</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logAnError</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override</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"Logging a </a:t>
            </a:r>
            <a:r>
              <a:rPr lang="en-GB" b="0" dirty="0" err="1">
                <a:solidFill>
                  <a:srgbClr val="CE9178"/>
                </a:solidFill>
                <a:effectLst/>
                <a:latin typeface="Consolas" panose="020B0609020204030204" pitchFamily="49" charset="0"/>
              </a:rPr>
              <a:t>DerivedException</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functionThatThrows</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throw</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DerivedException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main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try</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functionThatThrows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 </a:t>
            </a:r>
            <a:r>
              <a:rPr lang="en-GB" b="0" dirty="0">
                <a:solidFill>
                  <a:srgbClr val="C586C0"/>
                </a:solidFill>
                <a:effectLst/>
                <a:latin typeface="Consolas" panose="020B0609020204030204" pitchFamily="49" charset="0"/>
              </a:rPr>
              <a:t>catch</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BaseException</a:t>
            </a:r>
            <a:r>
              <a:rPr lang="en-GB" b="0" dirty="0">
                <a:solidFill>
                  <a:srgbClr val="D4D4D4"/>
                </a:solidFill>
                <a:effectLst/>
                <a:latin typeface="Consolas" panose="020B0609020204030204" pitchFamily="49" charset="0"/>
              </a:rPr>
              <a:t>&amp;</a:t>
            </a:r>
            <a:r>
              <a:rPr lang="en-GB" b="0" dirty="0">
                <a:solidFill>
                  <a:srgbClr val="FFFFFF"/>
                </a:solidFill>
                <a:effectLst/>
                <a:latin typeface="Consolas" panose="020B0609020204030204" pitchFamily="49" charset="0"/>
              </a:rPr>
              <a:t> e) {</a:t>
            </a:r>
            <a:r>
              <a:rPr lang="en-GB" b="0" dirty="0">
                <a:solidFill>
                  <a:srgbClr val="7CA668"/>
                </a:solidFill>
                <a:effectLst/>
                <a:latin typeface="Consolas" panose="020B0609020204030204" pitchFamily="49" charset="0"/>
              </a:rPr>
              <a:t>          // note what we are catching here...</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e</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logAnError</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Outputs: ????????</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Q. </a:t>
            </a:r>
            <a:r>
              <a:rPr lang="en-GB" dirty="0"/>
              <a:t>What do you think will happen (and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Although the catch block clearly catches the </a:t>
            </a:r>
            <a:r>
              <a:rPr lang="en-GB" dirty="0" err="1"/>
              <a:t>BaseException</a:t>
            </a:r>
            <a:r>
              <a:rPr lang="en-GB" dirty="0"/>
              <a:t> by reference, RTTI ensures that the overridden </a:t>
            </a:r>
            <a:r>
              <a:rPr lang="en-GB" dirty="0" err="1"/>
              <a:t>logAnError</a:t>
            </a:r>
            <a:r>
              <a:rPr lang="en-GB" dirty="0"/>
              <a:t>() in </a:t>
            </a:r>
            <a:r>
              <a:rPr lang="en-GB" dirty="0" err="1"/>
              <a:t>DerivedException</a:t>
            </a:r>
            <a:r>
              <a:rPr lang="en-GB" dirty="0"/>
              <a:t> is called; that’s because it’s a </a:t>
            </a:r>
            <a:r>
              <a:rPr lang="en-GB" dirty="0" err="1"/>
              <a:t>DerivedException</a:t>
            </a:r>
            <a:r>
              <a:rPr lang="en-GB" dirty="0"/>
              <a:t> that’s being deliberately thrown and the RTTI mechanism can help identify what we really need at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Technical note.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Should no matching “catch” block can be found (</a:t>
            </a:r>
            <a:r>
              <a:rPr lang="en-GB"/>
              <a:t>so exception not </a:t>
            </a:r>
            <a:r>
              <a:rPr lang="en-GB" dirty="0"/>
              <a:t>“caught”), the C++ run-time will call std::terminate().  This in turn calls the installed std::</a:t>
            </a:r>
            <a:r>
              <a:rPr lang="en-GB" dirty="0" err="1"/>
              <a:t>terminate_handler</a:t>
            </a:r>
            <a:r>
              <a:rPr lang="en-GB" dirty="0"/>
              <a:t>, but if there isn’t one the default handler just calls std::abort and an abnormal program termination follows… </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73294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372776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p>
          <a:p>
            <a:endParaRPr lang="en-GB" dirty="0"/>
          </a:p>
          <a:p>
            <a:r>
              <a:rPr lang="en-GB" dirty="0"/>
              <a:t>“name” returns an implementation-defined null-terminated character string containing the name of the type.</a:t>
            </a:r>
          </a:p>
          <a:p>
            <a:endParaRPr lang="en-GB" dirty="0"/>
          </a:p>
          <a:p>
            <a:r>
              <a:rPr lang="en-GB" dirty="0"/>
              <a:t>It’s a bit hit-or-miss though; the returned string may be identical for several types and is not reliable – it can change between processes, i.e. invocations of the same program.</a:t>
            </a:r>
          </a:p>
          <a:p>
            <a:endParaRPr lang="en-GB" dirty="0"/>
          </a:p>
          <a:p>
            <a:r>
              <a:rPr lang="en-GB" dirty="0"/>
              <a:t>The name may be human-readable (MSVC, IBM etc.) or mangled (GCC, Clang etc.); be aware for reverse-engineering tasks, i.e. identifying the compiler used is typically important.</a:t>
            </a:r>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414718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RTTI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RTTI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to that question?</a:t>
            </a:r>
          </a:p>
          <a:p>
            <a:endParaRPr lang="en-GB" dirty="0"/>
          </a:p>
          <a:p>
            <a:r>
              <a:rPr lang="en-US" dirty="0"/>
              <a:t>Yes.  </a:t>
            </a:r>
          </a:p>
          <a:p>
            <a:r>
              <a:rPr lang="en-US" dirty="0"/>
              <a:t>The C++ compiler always knows the type of named whole-objects at compile time. </a:t>
            </a:r>
          </a:p>
          <a:p>
            <a:r>
              <a:rPr lang="en-US" dirty="0"/>
              <a:t>This is because when you declare a , variable (an object), you specify its type explicitly.  The compiler can then use this information to perform appropriate type checking, allocate memory, and generate resulting code, e.g.</a:t>
            </a:r>
          </a:p>
          <a:p>
            <a:endParaRPr lang="en-US" dirty="0"/>
          </a:p>
          <a:p>
            <a:r>
              <a:rPr lang="en-US" dirty="0"/>
              <a:t>std::string greet = "Hi";   // Compiler knows ‘greet' is of type 'std::string’</a:t>
            </a:r>
          </a:p>
          <a:p>
            <a:endParaRPr lang="en-US" dirty="0"/>
          </a:p>
          <a:p>
            <a:r>
              <a:rPr lang="en-US" dirty="0"/>
              <a:t>However (and it’s a big one), for pointers and references to objects, the compiler knows the </a:t>
            </a:r>
            <a:r>
              <a:rPr lang="en-US" b="1" dirty="0"/>
              <a:t>declared</a:t>
            </a:r>
            <a:r>
              <a:rPr lang="en-US" dirty="0"/>
              <a:t> (or static) type but might not actually know the </a:t>
            </a:r>
            <a:r>
              <a:rPr lang="en-US" b="1" dirty="0"/>
              <a:t>dynamic</a:t>
            </a:r>
            <a:r>
              <a:rPr lang="en-US" dirty="0"/>
              <a:t> (i.e. at runtime) type of the object they refer to.  This is typically true when dealing with inheritance hierarchies and polymorphism, e.g.</a:t>
            </a:r>
          </a:p>
          <a:p>
            <a:endParaRPr lang="en-US" dirty="0"/>
          </a:p>
          <a:p>
            <a:r>
              <a:rPr lang="en-US" dirty="0"/>
              <a:t>class Animal {</a:t>
            </a:r>
          </a:p>
          <a:p>
            <a:r>
              <a:rPr lang="en-US" dirty="0"/>
              <a:t>public:</a:t>
            </a:r>
          </a:p>
          <a:p>
            <a:r>
              <a:rPr lang="en-US" dirty="0"/>
              <a:t>    virtual void talk() const { std::</a:t>
            </a:r>
            <a:r>
              <a:rPr lang="en-US" dirty="0" err="1"/>
              <a:t>cout</a:t>
            </a:r>
            <a:r>
              <a:rPr lang="en-US" dirty="0"/>
              <a:t> &lt;&lt; “Some vague animal sound\n"; }     // Note it’s virtual! We won’t implement this one.</a:t>
            </a:r>
          </a:p>
          <a:p>
            <a:r>
              <a:rPr lang="en-US" dirty="0"/>
              <a:t>};</a:t>
            </a:r>
          </a:p>
          <a:p>
            <a:endParaRPr lang="en-US" dirty="0"/>
          </a:p>
          <a:p>
            <a:r>
              <a:rPr lang="en-US" dirty="0"/>
              <a:t>class Cat : public Animal {</a:t>
            </a:r>
          </a:p>
          <a:p>
            <a:r>
              <a:rPr lang="en-US" dirty="0"/>
              <a:t>public:</a:t>
            </a:r>
          </a:p>
          <a:p>
            <a:r>
              <a:rPr lang="en-US" dirty="0"/>
              <a:t>    void speak() const override { std::</a:t>
            </a:r>
            <a:r>
              <a:rPr lang="en-US" dirty="0" err="1"/>
              <a:t>cout</a:t>
            </a:r>
            <a:r>
              <a:rPr lang="en-US" dirty="0"/>
              <a:t> &lt;&lt; “Meow!\n"; }   // Overridden method in this derived class; now more specific so implementable</a:t>
            </a:r>
          </a:p>
          <a:p>
            <a:r>
              <a:rPr lang="en-US" dirty="0"/>
              <a:t>};</a:t>
            </a:r>
          </a:p>
          <a:p>
            <a:endParaRPr lang="en-US" dirty="0"/>
          </a:p>
          <a:p>
            <a:r>
              <a:rPr lang="en-US" dirty="0"/>
              <a:t>int main() {</a:t>
            </a:r>
          </a:p>
          <a:p>
            <a:r>
              <a:rPr lang="en-US" dirty="0"/>
              <a:t>    Animal* frank = new Cat();                       // ‘frank' is statically typed as 'Animal*', but dynamically refers to a ‘Cat' object</a:t>
            </a:r>
          </a:p>
          <a:p>
            <a:r>
              <a:rPr lang="en-US" dirty="0"/>
              <a:t>    frank-&gt;speak();                                         // will output Meow!</a:t>
            </a:r>
          </a:p>
          <a:p>
            <a:r>
              <a:rPr lang="en-US" dirty="0"/>
              <a:t>    delete frank;</a:t>
            </a:r>
          </a:p>
          <a:p>
            <a:r>
              <a:rPr lang="en-US" dirty="0"/>
              <a:t>    return 0;</a:t>
            </a:r>
          </a:p>
          <a:p>
            <a:r>
              <a:rPr lang="en-US" dirty="0"/>
              <a:t>}</a:t>
            </a:r>
          </a:p>
          <a:p>
            <a:endParaRPr lang="en-US" dirty="0"/>
          </a:p>
          <a:p>
            <a:r>
              <a:rPr lang="en-US" dirty="0"/>
              <a:t>Here, the compiler statically knows that “frank” is a pointer to an “Animal”, but it does not know at compile time that “frank” actually points to a “Cat” object. This dynamic type is determined during execution.</a:t>
            </a:r>
          </a:p>
          <a:p>
            <a:endParaRPr lang="en-US" dirty="0"/>
          </a:p>
          <a:p>
            <a:r>
              <a:rPr lang="en-US" dirty="0"/>
              <a:t>Although there are other reasons (type erasure, factory functions returning pointers etc.) why RTTI exists, inheritance and polymorphism (always an aspect if you have at least one virtual function – as here), will necessitate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60681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02185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simple inheritance example, with a little polymorphism thrown in, is a useful primer perhaps.</a:t>
            </a:r>
          </a:p>
          <a:p>
            <a:endParaRPr lang="en-GB" dirty="0"/>
          </a:p>
          <a:p>
            <a:r>
              <a:rPr lang="en-GB" dirty="0"/>
              <a:t>As you can see, we can test the type of the object being pointed to using the “</a:t>
            </a:r>
            <a:r>
              <a:rPr lang="en-GB" dirty="0" err="1"/>
              <a:t>typeid</a:t>
            </a:r>
            <a:r>
              <a:rPr lang="en-GB" dirty="0"/>
              <a:t>” operator.</a:t>
            </a:r>
          </a:p>
          <a:p>
            <a:endParaRPr lang="en-GB" dirty="0"/>
          </a:p>
          <a:p>
            <a:r>
              <a:rPr lang="en-GB" dirty="0"/>
              <a:t>It’s therefore similar in essence to “type” and “</a:t>
            </a:r>
            <a:r>
              <a:rPr lang="en-GB" dirty="0" err="1"/>
              <a:t>instanceof</a:t>
            </a:r>
            <a:r>
              <a:rPr lang="en-GB" dirty="0"/>
              <a:t>” built-ins in Python.</a:t>
            </a:r>
          </a:p>
          <a:p>
            <a:endParaRPr lang="en-GB" dirty="0"/>
          </a:p>
          <a:p>
            <a:r>
              <a:rPr lang="en-GB" dirty="0"/>
              <a:t>However, there is an aspect of “duck typing” here; polymorphic situations are better handled with virtual functions, </a:t>
            </a:r>
            <a:r>
              <a:rPr lang="en-GB" dirty="0" err="1"/>
              <a:t>dynamic_cast</a:t>
            </a:r>
            <a:r>
              <a:rPr lang="en-GB" dirty="0"/>
              <a:t> and judicious error handling, rather than explicit use of RTTI.</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404390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Upcasting in C++ is the process of converting a pointer or reference of a derived class type to a pointer or reference of its base class type, i.e. “up” the inheritance hierarchy.</a:t>
            </a:r>
          </a:p>
          <a:p>
            <a:endParaRPr lang="en-US" b="0" i="0" dirty="0">
              <a:solidFill>
                <a:srgbClr val="374151"/>
              </a:solidFill>
              <a:effectLst/>
              <a:latin typeface="Söhne"/>
            </a:endParaRPr>
          </a:p>
          <a:p>
            <a:r>
              <a:rPr lang="en-US" b="0" i="0" dirty="0">
                <a:solidFill>
                  <a:srgbClr val="374151"/>
                </a:solidFill>
                <a:effectLst/>
                <a:latin typeface="Söhne"/>
              </a:rPr>
              <a:t>The conversion is safe and implicit because every instance of a derived class is also an instance of its base class. </a:t>
            </a:r>
          </a:p>
          <a:p>
            <a:endParaRPr lang="en-US" b="0" i="0" dirty="0">
              <a:solidFill>
                <a:srgbClr val="374151"/>
              </a:solidFill>
              <a:effectLst/>
              <a:latin typeface="Söhne"/>
            </a:endParaRPr>
          </a:p>
          <a:p>
            <a:r>
              <a:rPr lang="en-US" b="0" i="0" dirty="0">
                <a:solidFill>
                  <a:srgbClr val="374151"/>
                </a:solidFill>
                <a:effectLst/>
                <a:latin typeface="Söhne"/>
              </a:rPr>
              <a:t>Upcasting allows you to treat objects of derived classes as objects of their base class, providing a more general view of the object, this is essential for polymorphic </a:t>
            </a:r>
            <a:r>
              <a:rPr lang="en-US" b="0" i="0" dirty="0" err="1">
                <a:solidFill>
                  <a:srgbClr val="374151"/>
                </a:solidFill>
                <a:effectLst/>
                <a:latin typeface="Söhne"/>
              </a:rPr>
              <a:t>behaviour</a:t>
            </a:r>
            <a:r>
              <a:rPr lang="en-US" b="0" i="0" dirty="0">
                <a:solidFill>
                  <a:srgbClr val="374151"/>
                </a:solidFill>
                <a:effectLst/>
                <a:latin typeface="Söhne"/>
              </a:rPr>
              <a:t>.</a:t>
            </a:r>
          </a:p>
          <a:p>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When we upcast by copy, i.e. copying a derived class object into its base class object, the object is said to be “sliced”; derived class-specific members (data/properties) and overridden methods) are “sliced” off, with only the base portion remaining, e.g.</a:t>
            </a:r>
          </a:p>
          <a:p>
            <a:endParaRPr lang="en-US" b="0" i="0" dirty="0">
              <a:solidFill>
                <a:srgbClr val="374151"/>
              </a:solidFill>
              <a:effectLst/>
              <a:latin typeface="Söhne"/>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&lt;iostream&gt;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Base</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virtual</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"Base display</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Derived</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Base</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override</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"Derived display</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main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Derived </a:t>
            </a:r>
            <a:r>
              <a:rPr lang="en-GB" b="0" dirty="0" err="1">
                <a:solidFill>
                  <a:srgbClr val="FFFFFF"/>
                </a:solidFill>
                <a:effectLst/>
                <a:latin typeface="Consolas" panose="020B0609020204030204" pitchFamily="49" charset="0"/>
              </a:rPr>
              <a:t>derivedObj</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Base </a:t>
            </a:r>
            <a:r>
              <a:rPr lang="en-GB" b="0" dirty="0" err="1">
                <a:solidFill>
                  <a:srgbClr val="FFFFFF"/>
                </a:solidFill>
                <a:effectLst/>
                <a:latin typeface="Consolas" panose="020B0609020204030204" pitchFamily="49" charset="0"/>
              </a:rPr>
              <a:t>baseObj</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derivedObj</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Upcast by copy (results in object slicing)</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baseObj</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So, what will be output?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Accordingly, this will output: </a:t>
            </a:r>
          </a:p>
          <a:p>
            <a:endParaRPr lang="en-GB" b="0" dirty="0">
              <a:solidFill>
                <a:srgbClr val="FFFFFF"/>
              </a:solidFill>
              <a:effectLst/>
              <a:latin typeface="Consolas" panose="020B0609020204030204" pitchFamily="49" charset="0"/>
            </a:endParaRPr>
          </a:p>
          <a:p>
            <a:r>
              <a:rPr lang="en-GB" b="1" dirty="0">
                <a:solidFill>
                  <a:srgbClr val="FFFFFF"/>
                </a:solidFill>
                <a:effectLst/>
                <a:latin typeface="Consolas" panose="020B0609020204030204" pitchFamily="49" charset="0"/>
              </a:rPr>
              <a:t>Base display</a:t>
            </a:r>
          </a:p>
          <a:p>
            <a:endParaRPr lang="en-GB" b="1" dirty="0">
              <a:solidFill>
                <a:srgbClr val="FFFFFF"/>
              </a:solidFill>
              <a:effectLst/>
              <a:latin typeface="Consolas" panose="020B0609020204030204" pitchFamily="49" charset="0"/>
            </a:endParaRPr>
          </a:p>
          <a:p>
            <a:endParaRPr lang="en-GB" b="1"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However, is we upcast by reference or pointer, the base class reference refers to the derived class object without incurring the slicing, so the polymorphic behaviour (i.e. typically virtual function overriding) is retained.</a:t>
            </a:r>
          </a:p>
          <a:p>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Here’s the modified code and output:</a:t>
            </a:r>
          </a:p>
          <a:p>
            <a:endParaRPr lang="en-GB" b="0" dirty="0">
              <a:solidFill>
                <a:srgbClr val="FFFFFF"/>
              </a:solidFill>
              <a:effectLst/>
              <a:latin typeface="Consolas" panose="020B0609020204030204" pitchFamily="49" charset="0"/>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&lt;iostream&gt;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Base</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virtual</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"Base display</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Derived</a:t>
            </a:r>
            <a:r>
              <a:rPr lang="en-GB" b="0" dirty="0">
                <a:solidFill>
                  <a:srgbClr val="FFFFFF"/>
                </a:solidFill>
                <a:effectLst/>
                <a:latin typeface="Consolas" panose="020B0609020204030204" pitchFamily="49" charset="0"/>
              </a:rPr>
              <a:t> : </a:t>
            </a:r>
            <a:r>
              <a:rPr lang="en-GB" b="0" dirty="0">
                <a:solidFill>
                  <a:srgbClr val="569CD6"/>
                </a:solidFill>
                <a:effectLst/>
                <a:latin typeface="Consolas" panose="020B0609020204030204" pitchFamily="49" charset="0"/>
              </a:rPr>
              <a:t>public</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Base</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override</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"Derived display</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main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Derived </a:t>
            </a:r>
            <a:r>
              <a:rPr lang="en-GB" b="0" dirty="0" err="1">
                <a:solidFill>
                  <a:srgbClr val="FFFFFF"/>
                </a:solidFill>
                <a:effectLst/>
                <a:latin typeface="Consolas" panose="020B0609020204030204" pitchFamily="49" charset="0"/>
              </a:rPr>
              <a:t>derivedObj</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Base</a:t>
            </a:r>
            <a:r>
              <a:rPr lang="en-GB" b="0" dirty="0">
                <a:solidFill>
                  <a:srgbClr val="D4D4D4"/>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baseRef</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derivedObj</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Upcasting by reference</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baseRef</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What will be output?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    Base</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basePtr</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&amp;</a:t>
            </a:r>
            <a:r>
              <a:rPr lang="en-GB" b="0" dirty="0" err="1">
                <a:solidFill>
                  <a:srgbClr val="FFFFFF"/>
                </a:solidFill>
                <a:effectLst/>
                <a:latin typeface="Consolas" panose="020B0609020204030204" pitchFamily="49" charset="0"/>
              </a:rPr>
              <a:t>derivedObj</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Upcasting by pointer</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basePtr</a:t>
            </a:r>
            <a:r>
              <a:rPr lang="en-GB" b="0" dirty="0">
                <a:solidFill>
                  <a:srgbClr val="FFFFFF"/>
                </a:solidFill>
                <a:effectLst/>
                <a:latin typeface="Consolas" panose="020B0609020204030204" pitchFamily="49" charset="0"/>
              </a:rPr>
              <a:t>-&gt;</a:t>
            </a:r>
            <a:r>
              <a:rPr lang="en-GB" b="0" dirty="0">
                <a:solidFill>
                  <a:srgbClr val="DCDCAA"/>
                </a:solidFill>
                <a:effectLst/>
                <a:latin typeface="Consolas" panose="020B0609020204030204" pitchFamily="49" charset="0"/>
              </a:rPr>
              <a:t>display</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What will be output?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This is the resulting output:</a:t>
            </a:r>
          </a:p>
          <a:p>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Derived display</a:t>
            </a:r>
          </a:p>
          <a:p>
            <a:r>
              <a:rPr lang="en-GB" b="0" dirty="0">
                <a:solidFill>
                  <a:srgbClr val="FFFFFF"/>
                </a:solidFill>
                <a:effectLst/>
                <a:latin typeface="Consolas" panose="020B0609020204030204" pitchFamily="49" charset="0"/>
              </a:rPr>
              <a:t>Derived display</a:t>
            </a: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GB" b="0" dirty="0">
              <a:solidFill>
                <a:srgbClr val="FFFFFF"/>
              </a:solidFill>
              <a:effectLst/>
              <a:latin typeface="Consolas" panose="020B0609020204030204" pitchFamily="49" charset="0"/>
            </a:endParaRPr>
          </a:p>
          <a:p>
            <a:endParaRPr lang="en-US" b="0" i="0" dirty="0">
              <a:solidFill>
                <a:srgbClr val="374151"/>
              </a:solidFill>
              <a:effectLst/>
              <a:latin typeface="Söhne"/>
            </a:endParaRP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58268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LSP means that a derived class should be substitutable for its base class, i.e. the derived class must honour the contracted behaviours established by the base class.  This results in derived objects behaving how you think they should when they are accessed through base class interfaces; this is called “contract compliance”.</a:t>
            </a:r>
          </a:p>
          <a:p>
            <a:endParaRPr lang="en-GB" dirty="0"/>
          </a:p>
          <a:p>
            <a:r>
              <a:rPr lang="en-GB" dirty="0"/>
              <a:t>Here’s a simple (and classically quoted) example of this to demonstrate the issue:</a:t>
            </a:r>
          </a:p>
          <a:p>
            <a:endParaRPr lang="en-GB" dirty="0"/>
          </a:p>
          <a:p>
            <a:r>
              <a:rPr lang="en-GB" dirty="0"/>
              <a:t>class Rectangle {</a:t>
            </a:r>
          </a:p>
          <a:p>
            <a:r>
              <a:rPr lang="en-GB" dirty="0"/>
              <a:t>public: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virtual void </a:t>
            </a:r>
            <a:r>
              <a:rPr lang="en-GB" dirty="0" err="1"/>
              <a:t>setHeight</a:t>
            </a:r>
            <a:r>
              <a:rPr lang="en-GB" dirty="0"/>
              <a:t>(double h) { height = h; }</a:t>
            </a:r>
          </a:p>
          <a:p>
            <a:r>
              <a:rPr lang="en-GB" dirty="0"/>
              <a:t>    virtual void </a:t>
            </a:r>
            <a:r>
              <a:rPr lang="en-GB" dirty="0" err="1"/>
              <a:t>setWidth</a:t>
            </a:r>
            <a:r>
              <a:rPr lang="en-GB" dirty="0"/>
              <a:t>(double w) { width = w; }</a:t>
            </a:r>
          </a:p>
          <a:p>
            <a:r>
              <a:rPr lang="en-GB" dirty="0"/>
              <a:t>    double </a:t>
            </a:r>
            <a:r>
              <a:rPr lang="en-GB" dirty="0" err="1"/>
              <a:t>getArea</a:t>
            </a:r>
            <a:r>
              <a:rPr lang="en-GB" dirty="0"/>
              <a:t>() </a:t>
            </a:r>
            <a:r>
              <a:rPr lang="en-GB" dirty="0" err="1"/>
              <a:t>const</a:t>
            </a:r>
            <a:r>
              <a:rPr lang="en-GB" dirty="0"/>
              <a:t> { return width * height; }</a:t>
            </a:r>
          </a:p>
          <a:p>
            <a:r>
              <a:rPr lang="en-GB" dirty="0"/>
              <a:t>protected: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double height;</a:t>
            </a:r>
          </a:p>
          <a:p>
            <a:r>
              <a:rPr lang="en-GB" dirty="0"/>
              <a:t>    double width;</a:t>
            </a:r>
          </a:p>
          <a:p>
            <a:r>
              <a:rPr lang="en-GB" dirty="0"/>
              <a:t>};</a:t>
            </a:r>
          </a:p>
          <a:p>
            <a:endParaRPr lang="en-GB" dirty="0"/>
          </a:p>
          <a:p>
            <a:r>
              <a:rPr lang="en-GB" dirty="0"/>
              <a:t>class Square : public Rectangle {</a:t>
            </a:r>
          </a:p>
          <a:p>
            <a:r>
              <a:rPr lang="en-GB" dirty="0"/>
              <a:t>public:</a:t>
            </a:r>
          </a:p>
          <a:p>
            <a:r>
              <a:rPr lang="en-GB" dirty="0"/>
              <a:t>    void </a:t>
            </a:r>
            <a:r>
              <a:rPr lang="en-GB" dirty="0" err="1"/>
              <a:t>setHeight</a:t>
            </a:r>
            <a:r>
              <a:rPr lang="en-GB" dirty="0"/>
              <a:t>(double h) override {</a:t>
            </a:r>
          </a:p>
          <a:p>
            <a:r>
              <a:rPr lang="en-GB" dirty="0"/>
              <a:t>        width = height = h;</a:t>
            </a:r>
          </a:p>
          <a:p>
            <a:r>
              <a:rPr lang="en-GB" dirty="0"/>
              <a:t>    }</a:t>
            </a:r>
          </a:p>
          <a:p>
            <a:r>
              <a:rPr lang="en-GB" dirty="0"/>
              <a:t>   void </a:t>
            </a:r>
            <a:r>
              <a:rPr lang="en-GB" dirty="0" err="1"/>
              <a:t>setWidth</a:t>
            </a:r>
            <a:r>
              <a:rPr lang="en-GB" dirty="0"/>
              <a:t>(double w) override {</a:t>
            </a:r>
          </a:p>
          <a:p>
            <a:r>
              <a:rPr lang="en-GB" dirty="0"/>
              <a:t>        width = height = w;</a:t>
            </a:r>
          </a:p>
          <a:p>
            <a:r>
              <a:rPr lang="en-GB" dirty="0"/>
              <a:t>    }</a:t>
            </a:r>
          </a:p>
          <a:p>
            <a:r>
              <a:rPr lang="en-GB" dirty="0"/>
              <a:t>};</a:t>
            </a:r>
          </a:p>
          <a:p>
            <a:endParaRPr lang="en-GB" dirty="0"/>
          </a:p>
          <a:p>
            <a:r>
              <a:rPr lang="en-GB" dirty="0"/>
              <a:t>Although syntactically fine for the compiler, this type of code violates LSP, because if we substitute a Square object for a Rectangle, the behaviour might not match our expectation; for the Square, the width and height cannot be different; changing one affects the other – that breaks the behaviour set in Rectangle – they are no longer independent of each other.</a:t>
            </a:r>
          </a:p>
          <a:p>
            <a:endParaRPr lang="en-GB" dirty="0"/>
          </a:p>
          <a:p>
            <a:r>
              <a:rPr lang="en-GB" dirty="0"/>
              <a:t>You could argue that “hey, that’s the point of a square” and that’s a valid point.  But LSP doesn’t care.</a:t>
            </a:r>
          </a:p>
          <a:p>
            <a:endParaRPr lang="en-GB" dirty="0"/>
          </a:p>
          <a:p>
            <a:r>
              <a:rPr lang="en-GB" dirty="0"/>
              <a:t>This is principally to do with the concept of invariants; a condition or property that holds true during execution and throughout the lifetime of an object, before and after public method access.  Basically this is ensuring the reliability and correctness of code is maintained.</a:t>
            </a:r>
          </a:p>
          <a:p>
            <a:endParaRPr lang="en-GB" dirty="0"/>
          </a:p>
          <a:p>
            <a:r>
              <a:rPr lang="en-GB" dirty="0"/>
              <a:t>In the Square and Rectangle example the “contracted” behaviour of length and width (i.e. being independently set of each other) is broken by Square’s implementation.  Other aspects, such as the calculation of the area is maintained, there’s general consistency there, i.e. it’s a product of length multiplied by width.</a:t>
            </a:r>
          </a:p>
          <a:p>
            <a:endParaRPr lang="en-GB" dirty="0"/>
          </a:p>
          <a:p>
            <a:r>
              <a:rPr lang="en-GB" dirty="0"/>
              <a:t>The problem here would be if a square object was passed to a function expecting a rectangle, it would upcast implicitly, but the behaviour of the different </a:t>
            </a:r>
            <a:r>
              <a:rPr lang="en-GB" dirty="0" err="1"/>
              <a:t>setWidth</a:t>
            </a:r>
            <a:r>
              <a:rPr lang="en-GB" dirty="0"/>
              <a:t>() and </a:t>
            </a:r>
            <a:r>
              <a:rPr lang="en-GB" dirty="0" err="1"/>
              <a:t>setHeight</a:t>
            </a:r>
            <a:r>
              <a:rPr lang="en-GB" dirty="0"/>
              <a:t>() methods would not work how we might expect, i.e. they will overwrite both protected member values.</a:t>
            </a:r>
          </a:p>
          <a:p>
            <a:endParaRPr lang="en-GB" dirty="0"/>
          </a:p>
          <a:p>
            <a:r>
              <a:rPr lang="en-US" dirty="0"/>
              <a:t>void </a:t>
            </a:r>
            <a:r>
              <a:rPr lang="en-US" dirty="0" err="1"/>
              <a:t>processRectangle</a:t>
            </a:r>
            <a:r>
              <a:rPr lang="en-US" dirty="0"/>
              <a:t>(Rectangle&amp; </a:t>
            </a:r>
            <a:r>
              <a:rPr lang="en-US" dirty="0" err="1"/>
              <a:t>rect</a:t>
            </a:r>
            <a:r>
              <a:rPr lang="en-US" dirty="0"/>
              <a:t>) {</a:t>
            </a:r>
          </a:p>
          <a:p>
            <a:r>
              <a:rPr lang="en-US" dirty="0"/>
              <a:t>    </a:t>
            </a:r>
            <a:r>
              <a:rPr lang="en-US" dirty="0" err="1"/>
              <a:t>rect.setWidth</a:t>
            </a:r>
            <a:r>
              <a:rPr lang="en-US" dirty="0"/>
              <a:t>(5);</a:t>
            </a:r>
          </a:p>
          <a:p>
            <a:r>
              <a:rPr lang="en-US" dirty="0"/>
              <a:t>    </a:t>
            </a:r>
            <a:r>
              <a:rPr lang="en-US" dirty="0" err="1"/>
              <a:t>rect.setHeight</a:t>
            </a:r>
            <a:r>
              <a:rPr lang="en-US" dirty="0"/>
              <a:t>(10);</a:t>
            </a:r>
          </a:p>
          <a:p>
            <a:r>
              <a:rPr lang="en-US" dirty="0"/>
              <a:t>    assert(</a:t>
            </a:r>
            <a:r>
              <a:rPr lang="en-US" dirty="0" err="1"/>
              <a:t>rect.getArea</a:t>
            </a:r>
            <a:r>
              <a:rPr lang="en-US" dirty="0"/>
              <a:t>() == 50);  // Expects area to be width * height</a:t>
            </a:r>
          </a:p>
          <a:p>
            <a:r>
              <a:rPr lang="en-US" dirty="0"/>
              <a:t>}</a:t>
            </a:r>
          </a:p>
          <a:p>
            <a:endParaRPr lang="en-GB" dirty="0"/>
          </a:p>
          <a:p>
            <a:r>
              <a:rPr lang="en-GB" dirty="0"/>
              <a:t>In reality, this isn’t a big problem – squares only need one dimension – but the ordering of these calls now becomes significant; it wasn’t the case for the Rectangle, they were independent.  Essentially, the interface is now behaving differently.</a:t>
            </a:r>
          </a:p>
          <a:p>
            <a:endParaRPr lang="en-GB" dirty="0"/>
          </a:p>
          <a:p>
            <a:r>
              <a:rPr lang="en-GB" dirty="0"/>
              <a:t>To properly resolve this, you should redesign the class hierarchy – these things are typically resolved early on, i.e. pre-code – and have Rectangle and Square both being a more specialised version of a generic Shape, rather than a Square being a more specialised version of a Rectangle.</a:t>
            </a:r>
          </a:p>
          <a:p>
            <a:endParaRPr lang="en-GB" dirty="0"/>
          </a:p>
          <a:p>
            <a:endParaRPr lang="en-GB" dirty="0"/>
          </a:p>
          <a:p>
            <a:r>
              <a:rPr lang="en-GB" b="1" dirty="0"/>
              <a:t>Further reading:</a:t>
            </a:r>
          </a:p>
          <a:p>
            <a:r>
              <a:rPr lang="en-GB" dirty="0"/>
              <a:t>https://web.archive.org/web/20200706093803/http://butunclebob.com/ArticleS.UncleBob.PrinciplesOfOod</a:t>
            </a:r>
          </a:p>
          <a:p>
            <a:r>
              <a:rPr lang="en-GB" dirty="0"/>
              <a:t>https://www.eiffel.org/doc/solutions/Design_by_Contract_and_Assertions</a:t>
            </a:r>
          </a:p>
          <a:p>
            <a:r>
              <a:rPr lang="en-GB" dirty="0"/>
              <a:t>https://www.informit.com/store/clean-code-a-handbook-of-agile-software-craftsmanship-9780132350884</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791342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I’m sure you will have guessed that this is the thematic opposite of upcasting – we convert a pointer or reference of a base class to one of its derived classes, moving “down” the inheritance hierarchy.</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Unlike upcasting which can be applied implicitly, </a:t>
            </a:r>
            <a:r>
              <a:rPr lang="en-US" b="0" dirty="0" err="1">
                <a:solidFill>
                  <a:srgbClr val="7CA668"/>
                </a:solidFill>
                <a:effectLst/>
                <a:latin typeface="Consolas" panose="020B0609020204030204" pitchFamily="49" charset="0"/>
              </a:rPr>
              <a:t>downcasting</a:t>
            </a:r>
            <a:r>
              <a:rPr lang="en-US" b="0" dirty="0">
                <a:solidFill>
                  <a:srgbClr val="7CA668"/>
                </a:solidFill>
                <a:effectLst/>
                <a:latin typeface="Consolas" panose="020B0609020204030204" pitchFamily="49" charset="0"/>
              </a:rPr>
              <a:t> is an explicit affair, i.e. it requires a cast.  It can be cast statically, but to ensure better code safety it should be performed with a dynamic cast, as that will incorporate run-time checking (but will add a little to the resulting executable size, obviously).</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class Base {</a:t>
            </a:r>
          </a:p>
          <a:p>
            <a:r>
              <a:rPr lang="en-US" b="0" dirty="0">
                <a:solidFill>
                  <a:srgbClr val="7CA668"/>
                </a:solidFill>
                <a:effectLst/>
                <a:latin typeface="Consolas" panose="020B0609020204030204" pitchFamily="49" charset="0"/>
              </a:rPr>
              <a:t>public:</a:t>
            </a:r>
          </a:p>
          <a:p>
            <a:r>
              <a:rPr lang="en-US" b="0" dirty="0">
                <a:solidFill>
                  <a:srgbClr val="7CA668"/>
                </a:solidFill>
                <a:effectLst/>
                <a:latin typeface="Consolas" panose="020B0609020204030204" pitchFamily="49" charset="0"/>
              </a:rPr>
              <a:t>    virtual ~Base() {}</a:t>
            </a:r>
          </a:p>
          <a:p>
            <a:r>
              <a:rPr lang="en-US" b="0" dirty="0">
                <a:solidFill>
                  <a:srgbClr val="7CA668"/>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class Derived : public Base {</a:t>
            </a:r>
          </a:p>
          <a:p>
            <a:r>
              <a:rPr lang="en-US" b="0" dirty="0">
                <a:solidFill>
                  <a:srgbClr val="7CA668"/>
                </a:solidFill>
                <a:effectLst/>
                <a:latin typeface="Consolas" panose="020B0609020204030204" pitchFamily="49" charset="0"/>
              </a:rPr>
              <a:t>public:</a:t>
            </a:r>
          </a:p>
          <a:p>
            <a:r>
              <a:rPr lang="en-US" b="0" dirty="0">
                <a:solidFill>
                  <a:srgbClr val="7CA668"/>
                </a:solidFill>
                <a:effectLst/>
                <a:latin typeface="Consolas" panose="020B0609020204030204" pitchFamily="49" charset="0"/>
              </a:rPr>
              <a:t>    void </a:t>
            </a:r>
            <a:r>
              <a:rPr lang="en-US" b="0" dirty="0" err="1">
                <a:solidFill>
                  <a:srgbClr val="7CA668"/>
                </a:solidFill>
                <a:effectLst/>
                <a:latin typeface="Consolas" panose="020B0609020204030204" pitchFamily="49" charset="0"/>
              </a:rPr>
              <a:t>derivedFunction</a:t>
            </a:r>
            <a:r>
              <a:rPr lang="en-US" b="0" dirty="0">
                <a:solidFill>
                  <a:srgbClr val="7CA668"/>
                </a:solidFill>
                <a:effectLst/>
                <a:latin typeface="Consolas" panose="020B0609020204030204" pitchFamily="49" charset="0"/>
              </a:rPr>
              <a:t>() {</a:t>
            </a:r>
          </a:p>
          <a:p>
            <a:r>
              <a:rPr lang="en-US" b="0" dirty="0">
                <a:solidFill>
                  <a:srgbClr val="7CA668"/>
                </a:solidFill>
                <a:effectLst/>
                <a:latin typeface="Consolas" panose="020B0609020204030204" pitchFamily="49" charset="0"/>
              </a:rPr>
              <a:t>        std::</a:t>
            </a:r>
            <a:r>
              <a:rPr lang="en-US" b="0" dirty="0" err="1">
                <a:solidFill>
                  <a:srgbClr val="7CA668"/>
                </a:solidFill>
                <a:effectLst/>
                <a:latin typeface="Consolas" panose="020B0609020204030204" pitchFamily="49" charset="0"/>
              </a:rPr>
              <a:t>cout</a:t>
            </a:r>
            <a:r>
              <a:rPr lang="en-US" b="0" dirty="0">
                <a:solidFill>
                  <a:srgbClr val="7CA668"/>
                </a:solidFill>
                <a:effectLst/>
                <a:latin typeface="Consolas" panose="020B0609020204030204" pitchFamily="49" charset="0"/>
              </a:rPr>
              <a:t> &lt;&lt; "Derived function called.\n";</a:t>
            </a:r>
          </a:p>
          <a:p>
            <a:r>
              <a:rPr lang="en-US" b="0" dirty="0">
                <a:solidFill>
                  <a:srgbClr val="7CA668"/>
                </a:solidFill>
                <a:effectLst/>
                <a:latin typeface="Consolas" panose="020B0609020204030204" pitchFamily="49" charset="0"/>
              </a:rPr>
              <a:t>    }</a:t>
            </a:r>
          </a:p>
          <a:p>
            <a:r>
              <a:rPr lang="en-US" b="0" dirty="0">
                <a:solidFill>
                  <a:srgbClr val="7CA668"/>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int main() {</a:t>
            </a:r>
          </a:p>
          <a:p>
            <a:r>
              <a:rPr lang="en-US" b="0" dirty="0">
                <a:solidFill>
                  <a:srgbClr val="7CA668"/>
                </a:solidFill>
                <a:effectLst/>
                <a:latin typeface="Consolas" panose="020B0609020204030204" pitchFamily="49" charset="0"/>
              </a:rPr>
              <a:t>    Base* </a:t>
            </a:r>
            <a:r>
              <a:rPr lang="en-US" b="0" dirty="0" err="1">
                <a:solidFill>
                  <a:srgbClr val="7CA668"/>
                </a:solidFill>
                <a:effectLst/>
                <a:latin typeface="Consolas" panose="020B0609020204030204" pitchFamily="49" charset="0"/>
              </a:rPr>
              <a:t>basePtr</a:t>
            </a:r>
            <a:r>
              <a:rPr lang="en-US" b="0" dirty="0">
                <a:solidFill>
                  <a:srgbClr val="7CA668"/>
                </a:solidFill>
                <a:effectLst/>
                <a:latin typeface="Consolas" panose="020B0609020204030204" pitchFamily="49" charset="0"/>
              </a:rPr>
              <a:t> = new Derived(); // Upcasting, implicit and safe</a:t>
            </a:r>
          </a:p>
          <a:p>
            <a:r>
              <a:rPr lang="en-US" b="0" dirty="0">
                <a:solidFill>
                  <a:srgbClr val="7CA668"/>
                </a:solidFill>
                <a:effectLst/>
                <a:latin typeface="Consolas" panose="020B0609020204030204" pitchFamily="49" charset="0"/>
              </a:rPr>
              <a:t>    // </a:t>
            </a:r>
            <a:r>
              <a:rPr lang="en-US" b="0" dirty="0" err="1">
                <a:solidFill>
                  <a:srgbClr val="7CA668"/>
                </a:solidFill>
                <a:effectLst/>
                <a:latin typeface="Consolas" panose="020B0609020204030204" pitchFamily="49" charset="0"/>
              </a:rPr>
              <a:t>Downcasting</a:t>
            </a:r>
            <a:r>
              <a:rPr lang="en-US" b="0" dirty="0">
                <a:solidFill>
                  <a:srgbClr val="7CA668"/>
                </a:solidFill>
                <a:effectLst/>
                <a:latin typeface="Consolas" panose="020B0609020204030204" pitchFamily="49" charset="0"/>
              </a:rPr>
              <a:t> to access Derived-specific functions</a:t>
            </a:r>
          </a:p>
          <a:p>
            <a:r>
              <a:rPr lang="en-US" b="0" dirty="0">
                <a:solidFill>
                  <a:srgbClr val="7CA668"/>
                </a:solidFill>
                <a:effectLst/>
                <a:latin typeface="Consolas" panose="020B0609020204030204" pitchFamily="49" charset="0"/>
              </a:rPr>
              <a:t>    Derived* </a:t>
            </a:r>
            <a:r>
              <a:rPr lang="en-US" b="0" dirty="0" err="1">
                <a:solidFill>
                  <a:srgbClr val="7CA668"/>
                </a:solidFill>
                <a:effectLst/>
                <a:latin typeface="Consolas" panose="020B0609020204030204" pitchFamily="49" charset="0"/>
              </a:rPr>
              <a:t>derivedPtr</a:t>
            </a:r>
            <a:r>
              <a:rPr lang="en-US" b="0" dirty="0">
                <a:solidFill>
                  <a:srgbClr val="7CA668"/>
                </a:solidFill>
                <a:effectLst/>
                <a:latin typeface="Consolas" panose="020B0609020204030204" pitchFamily="49" charset="0"/>
              </a:rPr>
              <a:t> = </a:t>
            </a:r>
            <a:r>
              <a:rPr lang="en-US" b="0" dirty="0" err="1">
                <a:solidFill>
                  <a:srgbClr val="7CA668"/>
                </a:solidFill>
                <a:effectLst/>
                <a:latin typeface="Consolas" panose="020B0609020204030204" pitchFamily="49" charset="0"/>
              </a:rPr>
              <a:t>dynamic_cast</a:t>
            </a:r>
            <a:r>
              <a:rPr lang="en-US" b="0" dirty="0">
                <a:solidFill>
                  <a:srgbClr val="7CA668"/>
                </a:solidFill>
                <a:effectLst/>
                <a:latin typeface="Consolas" panose="020B0609020204030204" pitchFamily="49" charset="0"/>
              </a:rPr>
              <a:t>&lt;Derived*&gt;(</a:t>
            </a:r>
            <a:r>
              <a:rPr lang="en-US" b="0" dirty="0" err="1">
                <a:solidFill>
                  <a:srgbClr val="7CA668"/>
                </a:solidFill>
                <a:effectLst/>
                <a:latin typeface="Consolas" panose="020B0609020204030204" pitchFamily="49" charset="0"/>
              </a:rPr>
              <a:t>basePtr</a:t>
            </a:r>
            <a:r>
              <a:rPr lang="en-US" b="0" dirty="0">
                <a:solidFill>
                  <a:srgbClr val="7CA668"/>
                </a:solidFill>
                <a:effectLst/>
                <a:latin typeface="Consolas" panose="020B0609020204030204" pitchFamily="49" charset="0"/>
              </a:rPr>
              <a:t>);</a:t>
            </a:r>
          </a:p>
          <a:p>
            <a:r>
              <a:rPr lang="en-US" b="0" dirty="0">
                <a:solidFill>
                  <a:srgbClr val="7CA668"/>
                </a:solidFill>
                <a:effectLst/>
                <a:latin typeface="Consolas" panose="020B0609020204030204" pitchFamily="49" charset="0"/>
              </a:rPr>
              <a:t>    if (</a:t>
            </a:r>
            <a:r>
              <a:rPr lang="en-US" b="0" dirty="0" err="1">
                <a:solidFill>
                  <a:srgbClr val="7CA668"/>
                </a:solidFill>
                <a:effectLst/>
                <a:latin typeface="Consolas" panose="020B0609020204030204" pitchFamily="49" charset="0"/>
              </a:rPr>
              <a:t>derivedPtr</a:t>
            </a:r>
            <a:r>
              <a:rPr lang="en-US" b="0" dirty="0">
                <a:solidFill>
                  <a:srgbClr val="7CA668"/>
                </a:solidFill>
                <a:effectLst/>
                <a:latin typeface="Consolas" panose="020B0609020204030204" pitchFamily="49" charset="0"/>
              </a:rPr>
              <a:t>) {</a:t>
            </a:r>
          </a:p>
          <a:p>
            <a:r>
              <a:rPr lang="en-US" b="0" dirty="0">
                <a:solidFill>
                  <a:srgbClr val="7CA668"/>
                </a:solidFill>
                <a:effectLst/>
                <a:latin typeface="Consolas" panose="020B0609020204030204" pitchFamily="49" charset="0"/>
              </a:rPr>
              <a:t>        </a:t>
            </a:r>
            <a:r>
              <a:rPr lang="en-US" b="0" dirty="0" err="1">
                <a:solidFill>
                  <a:srgbClr val="7CA668"/>
                </a:solidFill>
                <a:effectLst/>
                <a:latin typeface="Consolas" panose="020B0609020204030204" pitchFamily="49" charset="0"/>
              </a:rPr>
              <a:t>derivedPtr</a:t>
            </a:r>
            <a:r>
              <a:rPr lang="en-US" b="0" dirty="0">
                <a:solidFill>
                  <a:srgbClr val="7CA668"/>
                </a:solidFill>
                <a:effectLst/>
                <a:latin typeface="Consolas" panose="020B0609020204030204" pitchFamily="49" charset="0"/>
              </a:rPr>
              <a:t>-&gt;</a:t>
            </a:r>
            <a:r>
              <a:rPr lang="en-US" b="0" dirty="0" err="1">
                <a:solidFill>
                  <a:srgbClr val="7CA668"/>
                </a:solidFill>
                <a:effectLst/>
                <a:latin typeface="Consolas" panose="020B0609020204030204" pitchFamily="49" charset="0"/>
              </a:rPr>
              <a:t>derivedFunction</a:t>
            </a:r>
            <a:r>
              <a:rPr lang="en-US" b="0" dirty="0">
                <a:solidFill>
                  <a:srgbClr val="7CA668"/>
                </a:solidFill>
                <a:effectLst/>
                <a:latin typeface="Consolas" panose="020B0609020204030204" pitchFamily="49" charset="0"/>
              </a:rPr>
              <a:t>();             // Outputs: Derived function called.</a:t>
            </a:r>
          </a:p>
          <a:p>
            <a:r>
              <a:rPr lang="en-US" b="0" dirty="0">
                <a:solidFill>
                  <a:srgbClr val="7CA668"/>
                </a:solidFill>
                <a:effectLst/>
                <a:latin typeface="Consolas" panose="020B0609020204030204" pitchFamily="49" charset="0"/>
              </a:rPr>
              <a:t>    } else {</a:t>
            </a:r>
          </a:p>
          <a:p>
            <a:r>
              <a:rPr lang="en-US" b="0" dirty="0">
                <a:solidFill>
                  <a:srgbClr val="7CA668"/>
                </a:solidFill>
                <a:effectLst/>
                <a:latin typeface="Consolas" panose="020B0609020204030204" pitchFamily="49" charset="0"/>
              </a:rPr>
              <a:t>        std::</a:t>
            </a:r>
            <a:r>
              <a:rPr lang="en-US" b="0" dirty="0" err="1">
                <a:solidFill>
                  <a:srgbClr val="7CA668"/>
                </a:solidFill>
                <a:effectLst/>
                <a:latin typeface="Consolas" panose="020B0609020204030204" pitchFamily="49" charset="0"/>
              </a:rPr>
              <a:t>cout</a:t>
            </a:r>
            <a:r>
              <a:rPr lang="en-US" b="0" dirty="0">
                <a:solidFill>
                  <a:srgbClr val="7CA668"/>
                </a:solidFill>
                <a:effectLst/>
                <a:latin typeface="Consolas" panose="020B0609020204030204" pitchFamily="49" charset="0"/>
              </a:rPr>
              <a:t> &lt;&lt; "Downcast has failed.\n";</a:t>
            </a:r>
          </a:p>
          <a:p>
            <a:r>
              <a:rPr lang="en-US" b="0" dirty="0">
                <a:solidFill>
                  <a:srgbClr val="7CA668"/>
                </a:solidFill>
                <a:effectLst/>
                <a:latin typeface="Consolas" panose="020B0609020204030204" pitchFamily="49" charset="0"/>
              </a:rPr>
              <a:t>    }</a:t>
            </a:r>
          </a:p>
          <a:p>
            <a:r>
              <a:rPr lang="en-US" b="0" dirty="0">
                <a:solidFill>
                  <a:srgbClr val="7CA668"/>
                </a:solidFill>
                <a:effectLst/>
                <a:latin typeface="Consolas" panose="020B0609020204030204" pitchFamily="49" charset="0"/>
              </a:rPr>
              <a:t>    delete </a:t>
            </a:r>
            <a:r>
              <a:rPr lang="en-US" b="0" dirty="0" err="1">
                <a:solidFill>
                  <a:srgbClr val="7CA668"/>
                </a:solidFill>
                <a:effectLst/>
                <a:latin typeface="Consolas" panose="020B0609020204030204" pitchFamily="49" charset="0"/>
              </a:rPr>
              <a:t>basePtr</a:t>
            </a:r>
            <a:r>
              <a:rPr lang="en-US" b="0" dirty="0">
                <a:solidFill>
                  <a:srgbClr val="7CA668"/>
                </a:solidFill>
                <a:effectLst/>
                <a:latin typeface="Consolas" panose="020B0609020204030204" pitchFamily="49" charset="0"/>
              </a:rPr>
              <a:t>;</a:t>
            </a:r>
          </a:p>
          <a:p>
            <a:r>
              <a:rPr lang="en-US" b="0" dirty="0">
                <a:solidFill>
                  <a:srgbClr val="7CA668"/>
                </a:solidFill>
                <a:effectLst/>
                <a:latin typeface="Consolas" panose="020B0609020204030204" pitchFamily="49" charset="0"/>
              </a:rPr>
              <a:t>    return 0;</a:t>
            </a:r>
          </a:p>
          <a:p>
            <a:r>
              <a:rPr lang="en-US" b="0" dirty="0">
                <a:solidFill>
                  <a:srgbClr val="7CA668"/>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But generally-speaking, static down-casting is safe and efficient where you can be certain you know what the derived-class type is.</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However, if the dynamic downcast of a base pointer (or reference) to a derived object of that target class is invalid, we will get UB, erroneous results, segmentation faults, access violations and crashes.  Similarly so for </a:t>
            </a:r>
            <a:r>
              <a:rPr lang="en-US" b="0" dirty="0" err="1">
                <a:solidFill>
                  <a:srgbClr val="7CA668"/>
                </a:solidFill>
                <a:effectLst/>
                <a:latin typeface="Consolas" panose="020B0609020204030204" pitchFamily="49" charset="0"/>
              </a:rPr>
              <a:t>static_cast</a:t>
            </a:r>
            <a:r>
              <a:rPr lang="en-US" b="0" dirty="0">
                <a:solidFill>
                  <a:srgbClr val="7CA668"/>
                </a:solidFill>
                <a:effectLst/>
                <a:latin typeface="Consolas" panose="020B0609020204030204" pitchFamily="49" charset="0"/>
              </a:rPr>
              <a:t>.  It’s also possible that this might allow for certain security vulnerability to form, if not identified, allowing attackers to exploit the software.  This is why the results of a </a:t>
            </a:r>
            <a:r>
              <a:rPr lang="en-US" b="0" dirty="0" err="1">
                <a:solidFill>
                  <a:srgbClr val="7CA668"/>
                </a:solidFill>
                <a:effectLst/>
                <a:latin typeface="Consolas" panose="020B0609020204030204" pitchFamily="49" charset="0"/>
              </a:rPr>
              <a:t>dynamic_cast</a:t>
            </a:r>
            <a:r>
              <a:rPr lang="en-US" b="0" dirty="0">
                <a:solidFill>
                  <a:srgbClr val="7CA668"/>
                </a:solidFill>
                <a:effectLst/>
                <a:latin typeface="Consolas" panose="020B0609020204030204" pitchFamily="49" charset="0"/>
              </a:rPr>
              <a:t> are always worth checking for validity (i.e. not a </a:t>
            </a:r>
            <a:r>
              <a:rPr lang="en-US" b="0" dirty="0" err="1">
                <a:solidFill>
                  <a:srgbClr val="7CA668"/>
                </a:solidFill>
                <a:effectLst/>
                <a:latin typeface="Consolas" panose="020B0609020204030204" pitchFamily="49" charset="0"/>
              </a:rPr>
              <a:t>nullptr</a:t>
            </a:r>
            <a:r>
              <a:rPr lang="en-US" b="0" dirty="0">
                <a:solidFill>
                  <a:srgbClr val="7CA668"/>
                </a:solidFill>
                <a:effectLst/>
                <a:latin typeface="Consolas" panose="020B0609020204030204" pitchFamily="49" charset="0"/>
              </a:rPr>
              <a:t>) before use.</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0" dirty="0">
                <a:solidFill>
                  <a:srgbClr val="7CA668"/>
                </a:solidFill>
                <a:effectLst/>
                <a:latin typeface="Consolas" panose="020B0609020204030204" pitchFamily="49" charset="0"/>
              </a:rPr>
              <a:t>CRTP: Curiously Recurring Template Pattern.</a:t>
            </a:r>
          </a:p>
          <a:p>
            <a:r>
              <a:rPr lang="en-US" b="0" dirty="0">
                <a:solidFill>
                  <a:srgbClr val="7CA668"/>
                </a:solidFill>
                <a:effectLst/>
                <a:latin typeface="Consolas" panose="020B0609020204030204" pitchFamily="49" charset="0"/>
              </a:rPr>
              <a:t>Where a templated base-class takes a derived-class as one of its template parameters.</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In other words, a derived-class passes its class-identity up to its base-class. This enables the base-class to perform safe static down-casting to the derived type.</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It is an advanced technique providing a form of static polymorphism without using virtual functions. It is often used by iterators, but has numerous other uses as well.</a:t>
            </a:r>
            <a:endParaRPr lang="en-US" b="0" dirty="0">
              <a:solidFill>
                <a:srgbClr val="FFFFFF"/>
              </a:solidFill>
              <a:effectLst/>
              <a:latin typeface="Consolas" panose="020B0609020204030204" pitchFamily="49" charset="0"/>
            </a:endParaRPr>
          </a:p>
          <a:p>
            <a:endParaRPr lang="en-GB" dirty="0"/>
          </a:p>
          <a:p>
            <a:r>
              <a:rPr lang="en-GB" dirty="0"/>
              <a:t>You can use std::</a:t>
            </a:r>
            <a:r>
              <a:rPr lang="en-GB" dirty="0" err="1"/>
              <a:t>bad_cast</a:t>
            </a:r>
            <a:r>
              <a:rPr lang="en-GB" dirty="0"/>
              <a:t> exceptions to handle potential invalid casts (since C++ 11)</a:t>
            </a:r>
          </a:p>
          <a:p>
            <a:endParaRPr lang="en-GB" dirty="0"/>
          </a:p>
          <a:p>
            <a:r>
              <a:rPr lang="en-GB" b="1" dirty="0"/>
              <a:t>Further reading</a:t>
            </a:r>
          </a:p>
          <a:p>
            <a:r>
              <a:rPr lang="en-GB" dirty="0"/>
              <a:t>https://en.cppreference.com/w/cpp/types/bad_cast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57999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As we’ve seen, </a:t>
            </a:r>
            <a:r>
              <a:rPr lang="en-US" b="0" dirty="0" err="1">
                <a:solidFill>
                  <a:srgbClr val="7CA668"/>
                </a:solidFill>
                <a:effectLst/>
                <a:latin typeface="Consolas" panose="020B0609020204030204" pitchFamily="49" charset="0"/>
              </a:rPr>
              <a:t>typeid</a:t>
            </a:r>
            <a:r>
              <a:rPr lang="en-US" b="0" dirty="0">
                <a:solidFill>
                  <a:srgbClr val="7CA668"/>
                </a:solidFill>
                <a:effectLst/>
                <a:latin typeface="Consolas" panose="020B0609020204030204" pitchFamily="49" charset="0"/>
              </a:rPr>
              <a:t>() is an operator that returns the </a:t>
            </a:r>
            <a:r>
              <a:rPr lang="en-US" b="0" dirty="0" err="1">
                <a:solidFill>
                  <a:srgbClr val="7CA668"/>
                </a:solidFill>
                <a:effectLst/>
                <a:latin typeface="Consolas" panose="020B0609020204030204" pitchFamily="49" charset="0"/>
              </a:rPr>
              <a:t>type_info</a:t>
            </a:r>
            <a:r>
              <a:rPr lang="en-US" b="0" dirty="0">
                <a:solidFill>
                  <a:srgbClr val="7CA668"/>
                </a:solidFill>
                <a:effectLst/>
                <a:latin typeface="Consolas" panose="020B0609020204030204" pitchFamily="49" charset="0"/>
              </a:rPr>
              <a:t> object for the argument. The argument may be an object or a type (including primitive types).</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The only </a:t>
            </a:r>
            <a:r>
              <a:rPr lang="en-US" b="0" i="1" dirty="0">
                <a:solidFill>
                  <a:srgbClr val="7CA668"/>
                </a:solidFill>
                <a:effectLst/>
                <a:latin typeface="Consolas" panose="020B0609020204030204" pitchFamily="49" charset="0"/>
              </a:rPr>
              <a:t>reliable</a:t>
            </a:r>
            <a:r>
              <a:rPr lang="en-US" b="0" dirty="0">
                <a:solidFill>
                  <a:srgbClr val="7CA668"/>
                </a:solidFill>
                <a:effectLst/>
                <a:latin typeface="Consolas" panose="020B0609020204030204" pitchFamily="49" charset="0"/>
              </a:rPr>
              <a:t> operations on </a:t>
            </a:r>
            <a:r>
              <a:rPr lang="en-US" b="0" dirty="0" err="1">
                <a:solidFill>
                  <a:srgbClr val="7CA668"/>
                </a:solidFill>
                <a:effectLst/>
                <a:latin typeface="Consolas" panose="020B0609020204030204" pitchFamily="49" charset="0"/>
              </a:rPr>
              <a:t>type_info</a:t>
            </a:r>
            <a:r>
              <a:rPr lang="en-US" b="0" dirty="0">
                <a:solidFill>
                  <a:srgbClr val="7CA668"/>
                </a:solidFill>
                <a:effectLst/>
                <a:latin typeface="Consolas" panose="020B0609020204030204" pitchFamily="49" charset="0"/>
              </a:rPr>
              <a:t> are comparison (== operator) and </a:t>
            </a:r>
            <a:r>
              <a:rPr lang="en-US" b="0" dirty="0" err="1">
                <a:solidFill>
                  <a:srgbClr val="7CA668"/>
                </a:solidFill>
                <a:effectLst/>
                <a:latin typeface="Consolas" panose="020B0609020204030204" pitchFamily="49" charset="0"/>
              </a:rPr>
              <a:t>hash_code</a:t>
            </a:r>
            <a:r>
              <a:rPr lang="en-US" b="0" dirty="0">
                <a:solidFill>
                  <a:srgbClr val="7CA668"/>
                </a:solidFill>
                <a:effectLst/>
                <a:latin typeface="Consolas" panose="020B0609020204030204" pitchFamily="49" charset="0"/>
              </a:rPr>
              <a:t>().  </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As discussed, .name() is provided, but does not have to be meaningful, consistent or unique!</a:t>
            </a:r>
            <a:endParaRPr lang="en-US" b="0" dirty="0">
              <a:solidFill>
                <a:srgbClr val="FFFFFF"/>
              </a:solidFill>
              <a:effectLst/>
              <a:latin typeface="Consolas" panose="020B0609020204030204" pitchFamily="49" charset="0"/>
            </a:endParaRPr>
          </a:p>
          <a:p>
            <a:endParaRPr lang="en-US" b="0" dirty="0">
              <a:solidFill>
                <a:srgbClr val="FFFFFF"/>
              </a:solidFill>
              <a:effectLst/>
              <a:latin typeface="Consolas" panose="020B0609020204030204" pitchFamily="49" charset="0"/>
            </a:endParaRPr>
          </a:p>
          <a:p>
            <a:r>
              <a:rPr lang="en-GB" dirty="0"/>
              <a:t>Q.  How does RTTI help?</a:t>
            </a:r>
          </a:p>
          <a:p>
            <a:pPr marL="228600" indent="-228600">
              <a:buAutoNum type="alphaUcPeriod"/>
            </a:pPr>
            <a:r>
              <a:rPr lang="en-GB" dirty="0"/>
              <a:t>Well, </a:t>
            </a:r>
            <a:r>
              <a:rPr lang="en-GB" dirty="0" err="1"/>
              <a:t>dynamic_cast</a:t>
            </a:r>
            <a:r>
              <a:rPr lang="en-GB" dirty="0"/>
              <a:t> uses RTTI at runtime to check whether the attempted cast is valid.</a:t>
            </a:r>
          </a:p>
          <a:p>
            <a:pPr marL="0" indent="0">
              <a:buNone/>
            </a:pPr>
            <a:endParaRPr lang="en-GB" dirty="0"/>
          </a:p>
          <a:p>
            <a:pPr marL="0" indent="0">
              <a:buNone/>
            </a:pPr>
            <a:r>
              <a:rPr lang="en-GB" dirty="0"/>
              <a:t>This is because RTTI generates information about polymorphic classes at runtime, and that includes the actual class hierarchy that’s been created.  </a:t>
            </a:r>
          </a:p>
          <a:p>
            <a:pPr marL="0" indent="0">
              <a:buNone/>
            </a:pPr>
            <a:endParaRPr lang="en-GB" dirty="0"/>
          </a:p>
          <a:p>
            <a:pPr marL="0" indent="0">
              <a:buNone/>
            </a:pPr>
            <a:r>
              <a:rPr lang="en-GB" dirty="0"/>
              <a:t>This allows it to check that the dynamic cast can be performed safely, i.e. the object is indeed of the derived type and thus can return a valid pointer.  A failed cast will return a </a:t>
            </a:r>
            <a:r>
              <a:rPr lang="en-GB" dirty="0" err="1"/>
              <a:t>nullptr</a:t>
            </a:r>
            <a:r>
              <a:rPr lang="en-GB" dirty="0"/>
              <a:t> for a pointer cast, or a std::</a:t>
            </a:r>
            <a:r>
              <a:rPr lang="en-GB" dirty="0" err="1"/>
              <a:t>bad_cast</a:t>
            </a:r>
            <a:r>
              <a:rPr lang="en-GB" dirty="0"/>
              <a:t> exception if it’s a reference cast.</a:t>
            </a:r>
          </a:p>
          <a:p>
            <a:pPr marL="0" indent="0">
              <a:buNone/>
            </a:pPr>
            <a:endParaRPr lang="en-GB" dirty="0"/>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874550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33.sv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21</a:t>
            </a:r>
            <a:br>
              <a:rPr lang="en-GB" sz="4800" dirty="0"/>
            </a:br>
            <a:r>
              <a:rPr lang="en-GB" sz="4800" i="1" dirty="0"/>
              <a:t>C++ RTTI</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RTTI for Exceptions</a:t>
            </a:r>
          </a:p>
        </p:txBody>
      </p:sp>
      <p:sp>
        <p:nvSpPr>
          <p:cNvPr id="9" name="TextBox 8">
            <a:extLst>
              <a:ext uri="{FF2B5EF4-FFF2-40B4-BE49-F238E27FC236}">
                <a16:creationId xmlns:a16="http://schemas.microsoft.com/office/drawing/2014/main" id="{F137C26B-2F51-6BE1-9248-CF771C2BBC0C}"/>
              </a:ext>
            </a:extLst>
          </p:cNvPr>
          <p:cNvSpPr txBox="1"/>
          <p:nvPr/>
        </p:nvSpPr>
        <p:spPr>
          <a:xfrm>
            <a:off x="4785518" y="562552"/>
            <a:ext cx="6542882" cy="1077218"/>
          </a:xfrm>
          <a:prstGeom prst="rect">
            <a:avLst/>
          </a:prstGeom>
          <a:solidFill>
            <a:srgbClr val="000000"/>
          </a:solidFill>
        </p:spPr>
        <p:txBody>
          <a:bodyPr wrap="square">
            <a:spAutoFit/>
          </a:bodyPr>
          <a:lstStyle/>
          <a:p>
            <a:r>
              <a:rPr lang="en-US" sz="1600" b="0" dirty="0">
                <a:solidFill>
                  <a:srgbClr val="C586C0"/>
                </a:solidFill>
                <a:effectLst/>
                <a:latin typeface="Consolas" panose="020B0609020204030204" pitchFamily="49" charset="0"/>
              </a:rPr>
              <a:t>try</a:t>
            </a:r>
            <a:r>
              <a:rPr lang="en-US" sz="1600" b="0" dirty="0">
                <a:solidFill>
                  <a:srgbClr val="FFFFFF"/>
                </a:solidFill>
                <a:effectLst/>
                <a:latin typeface="Consolas" panose="020B0609020204030204" pitchFamily="49" charset="0"/>
              </a:rPr>
              <a:t> { </a:t>
            </a:r>
            <a:r>
              <a:rPr lang="en-US" sz="1600" b="0" dirty="0" err="1">
                <a:solidFill>
                  <a:srgbClr val="FFFFFF"/>
                </a:solidFill>
                <a:effectLst/>
                <a:latin typeface="Consolas" panose="020B0609020204030204" pitchFamily="49" charset="0"/>
              </a:rPr>
              <a:t>cout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myStr</a:t>
            </a:r>
            <a:r>
              <a:rPr lang="en-US" sz="1600" b="0" dirty="0">
                <a:solidFill>
                  <a:srgbClr val="FFFFFF"/>
                </a:solidFill>
                <a:effectLst/>
                <a:latin typeface="Consolas" panose="020B0609020204030204" pitchFamily="49" charset="0"/>
              </a:rPr>
              <a:t>.</a:t>
            </a:r>
            <a:r>
              <a:rPr lang="en-US" sz="1600" b="0" dirty="0">
                <a:solidFill>
                  <a:srgbClr val="DCDCAA"/>
                </a:solidFill>
                <a:effectLst/>
                <a:latin typeface="Consolas" panose="020B0609020204030204" pitchFamily="49" charset="0"/>
              </a:rPr>
              <a:t>at</a:t>
            </a:r>
            <a:r>
              <a:rPr lang="en-US" sz="1600" b="0" dirty="0">
                <a:solidFill>
                  <a:srgbClr val="FFFFFF"/>
                </a:solidFill>
                <a:effectLst/>
                <a:latin typeface="Consolas" panose="020B0609020204030204" pitchFamily="49" charset="0"/>
              </a:rPr>
              <a:t>(</a:t>
            </a:r>
            <a:r>
              <a:rPr lang="en-US" sz="1600" b="0" dirty="0">
                <a:solidFill>
                  <a:srgbClr val="B5CEA8"/>
                </a:solidFill>
                <a:effectLst/>
                <a:latin typeface="Consolas" panose="020B0609020204030204" pitchFamily="49" charset="0"/>
              </a:rPr>
              <a:t>99</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endl</a:t>
            </a:r>
            <a:r>
              <a:rPr lang="en-US" sz="1600" b="0" dirty="0">
                <a:solidFill>
                  <a:srgbClr val="FFFFFF"/>
                </a:solidFill>
                <a:effectLst/>
                <a:latin typeface="Consolas" panose="020B0609020204030204" pitchFamily="49" charset="0"/>
              </a:rPr>
              <a:t>; }</a:t>
            </a:r>
          </a:p>
          <a:p>
            <a:r>
              <a:rPr lang="en-US" sz="1600" b="0" dirty="0">
                <a:solidFill>
                  <a:srgbClr val="C586C0"/>
                </a:solidFill>
                <a:effectLst/>
                <a:latin typeface="Consolas" panose="020B0609020204030204" pitchFamily="49" charset="0"/>
              </a:rPr>
              <a:t>catch</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FFFFFF"/>
                </a:solidFill>
                <a:effectLst/>
                <a:latin typeface="Consolas" panose="020B0609020204030204" pitchFamily="49" charset="0"/>
              </a:rPr>
              <a:t>out_of_range</a:t>
            </a:r>
            <a:r>
              <a:rPr lang="en-US" sz="1600" b="0" dirty="0">
                <a:solidFill>
                  <a:srgbClr val="D4D4D4"/>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 err) {</a:t>
            </a:r>
          </a:p>
          <a:p>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cout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err</a:t>
            </a:r>
            <a:r>
              <a:rPr lang="en-US" sz="1600" b="0" dirty="0" err="1">
                <a:solidFill>
                  <a:srgbClr val="FFFFFF"/>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what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endl</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a:t>
            </a:r>
          </a:p>
        </p:txBody>
      </p:sp>
      <p:pic>
        <p:nvPicPr>
          <p:cNvPr id="1028" name="Picture 4">
            <a:extLst>
              <a:ext uri="{FF2B5EF4-FFF2-40B4-BE49-F238E27FC236}">
                <a16:creationId xmlns:a16="http://schemas.microsoft.com/office/drawing/2014/main" id="{E6541453-C1B8-3626-B01F-5DB5C2FD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0E4DA2-2B68-85B5-5CC7-E9B10BAF3DC6}"/>
              </a:ext>
            </a:extLst>
          </p:cNvPr>
          <p:cNvSpPr txBox="1"/>
          <p:nvPr/>
        </p:nvSpPr>
        <p:spPr>
          <a:xfrm>
            <a:off x="4785518" y="1957258"/>
            <a:ext cx="6542881" cy="1754326"/>
          </a:xfrm>
          <a:prstGeom prst="rect">
            <a:avLst/>
          </a:prstGeom>
          <a:noFill/>
        </p:spPr>
        <p:txBody>
          <a:bodyPr wrap="square">
            <a:spAutoFit/>
          </a:bodyPr>
          <a:lstStyle/>
          <a:p>
            <a:r>
              <a:rPr lang="en-US" b="1" dirty="0">
                <a:effectLst/>
              </a:rPr>
              <a:t>Exceptions are matched by type, not value!</a:t>
            </a:r>
          </a:p>
          <a:p>
            <a:pPr marL="285750" indent="-285750">
              <a:buFont typeface="Arial" panose="020B0604020202020204" pitchFamily="34" charset="0"/>
              <a:buChar char="•"/>
            </a:pPr>
            <a:r>
              <a:rPr lang="en-US" dirty="0">
                <a:effectLst/>
              </a:rPr>
              <a:t>C++ has to compare the </a:t>
            </a:r>
            <a:r>
              <a:rPr lang="en-US" b="1" dirty="0">
                <a:effectLst/>
              </a:rPr>
              <a:t>err-type</a:t>
            </a:r>
            <a:r>
              <a:rPr lang="en-US" dirty="0">
                <a:effectLst/>
              </a:rPr>
              <a:t> with the catch-type</a:t>
            </a:r>
          </a:p>
          <a:p>
            <a:pPr marL="285750" indent="-285750">
              <a:buFont typeface="Arial" panose="020B0604020202020204" pitchFamily="34" charset="0"/>
              <a:buChar char="•"/>
            </a:pPr>
            <a:r>
              <a:rPr lang="en-US" dirty="0">
                <a:effectLst/>
              </a:rPr>
              <a:t>Uses RTTI to see it </a:t>
            </a:r>
            <a:r>
              <a:rPr lang="en-US" b="1" dirty="0">
                <a:effectLst/>
              </a:rPr>
              <a:t>err</a:t>
            </a:r>
            <a:r>
              <a:rPr lang="en-US" dirty="0">
                <a:effectLst/>
              </a:rPr>
              <a:t> has a matching base-class</a:t>
            </a:r>
          </a:p>
          <a:p>
            <a:pPr marL="285750" indent="-285750">
              <a:buFont typeface="Arial" panose="020B0604020202020204" pitchFamily="34" charset="0"/>
              <a:buChar char="•"/>
            </a:pPr>
            <a:endParaRPr lang="en-US" dirty="0"/>
          </a:p>
          <a:p>
            <a:endParaRPr lang="en-US" dirty="0">
              <a:effectLst/>
            </a:endParaRPr>
          </a:p>
          <a:p>
            <a:r>
              <a:rPr lang="en-US" b="1" dirty="0"/>
              <a:t>Allows us to handle a range of exceptions…</a:t>
            </a:r>
            <a:endParaRPr lang="en-US" b="1" dirty="0">
              <a:effectLst/>
            </a:endParaRPr>
          </a:p>
        </p:txBody>
      </p:sp>
      <p:sp>
        <p:nvSpPr>
          <p:cNvPr id="5" name="TextBox 4">
            <a:extLst>
              <a:ext uri="{FF2B5EF4-FFF2-40B4-BE49-F238E27FC236}">
                <a16:creationId xmlns:a16="http://schemas.microsoft.com/office/drawing/2014/main" id="{6355F9E0-1993-98C0-20D1-CF73C69C8905}"/>
              </a:ext>
            </a:extLst>
          </p:cNvPr>
          <p:cNvSpPr txBox="1"/>
          <p:nvPr/>
        </p:nvSpPr>
        <p:spPr>
          <a:xfrm>
            <a:off x="4785518" y="3968756"/>
            <a:ext cx="6542882" cy="2308324"/>
          </a:xfrm>
          <a:prstGeom prst="rect">
            <a:avLst/>
          </a:prstGeom>
          <a:solidFill>
            <a:srgbClr val="000000"/>
          </a:solidFill>
        </p:spPr>
        <p:txBody>
          <a:bodyPr wrap="square">
            <a:spAutoFit/>
          </a:bodyPr>
          <a:lstStyle/>
          <a:p>
            <a:r>
              <a:rPr lang="en-GB" sz="1600" b="0" dirty="0">
                <a:solidFill>
                  <a:srgbClr val="C586C0"/>
                </a:solidFill>
                <a:effectLst/>
                <a:latin typeface="Consolas" panose="020B0609020204030204" pitchFamily="49" charset="0"/>
              </a:rPr>
              <a:t>try</a:t>
            </a:r>
            <a:r>
              <a:rPr lang="en-GB" sz="1600" b="0" dirty="0">
                <a:solidFill>
                  <a:srgbClr val="FFFFFF"/>
                </a:solidFill>
                <a:effectLst/>
                <a:latin typeface="Consolas" panose="020B0609020204030204" pitchFamily="49" charset="0"/>
              </a:rPr>
              <a:t> {</a:t>
            </a:r>
          </a:p>
          <a:p>
            <a:r>
              <a:rPr lang="en-GB" sz="1600" b="0" dirty="0">
                <a:solidFill>
                  <a:srgbClr val="7CA668"/>
                </a:solidFill>
                <a:effectLst/>
                <a:latin typeface="Consolas" panose="020B0609020204030204" pitchFamily="49" charset="0"/>
              </a:rPr>
              <a:t>    // </a:t>
            </a:r>
            <a:r>
              <a:rPr lang="en-GB" sz="1600" dirty="0">
                <a:solidFill>
                  <a:srgbClr val="7CA668"/>
                </a:solidFill>
                <a:latin typeface="Consolas" panose="020B0609020204030204" pitchFamily="49" charset="0"/>
              </a:rPr>
              <a:t>do something which might go badly..!</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catch</a:t>
            </a:r>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::exception</a:t>
            </a:r>
            <a:r>
              <a:rPr lang="en-GB" sz="1600" b="0" dirty="0">
                <a:solidFill>
                  <a:srgbClr val="D4D4D4"/>
                </a:solidFill>
                <a:effectLst/>
                <a:latin typeface="Consolas" panose="020B0609020204030204" pitchFamily="49" charset="0"/>
              </a:rPr>
              <a:t>&amp;</a:t>
            </a:r>
            <a:r>
              <a:rPr lang="en-GB" sz="1600" b="0" dirty="0">
                <a:solidFill>
                  <a:srgbClr val="FFFFFF"/>
                </a:solidFill>
                <a:effectLst/>
                <a:latin typeface="Consolas" panose="020B0609020204030204" pitchFamily="49" charset="0"/>
              </a:rPr>
              <a:t> err) {</a:t>
            </a: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if</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(err)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runtime_error</a:t>
            </a:r>
            <a:r>
              <a:rPr lang="en-GB" sz="1600" b="0" dirty="0">
                <a:solidFill>
                  <a:srgbClr val="FFFFFF"/>
                </a:solidFill>
                <a:effectLst/>
                <a:latin typeface="Consolas" panose="020B0609020204030204" pitchFamily="49" charset="0"/>
              </a:rPr>
              <a:t>)) {</a:t>
            </a:r>
          </a:p>
          <a:p>
            <a:r>
              <a:rPr lang="en-GB" sz="1600" b="0" dirty="0">
                <a:solidFill>
                  <a:srgbClr val="7CA668"/>
                </a:solidFill>
                <a:effectLst/>
                <a:latin typeface="Consolas" panose="020B0609020204030204" pitchFamily="49" charset="0"/>
              </a:rPr>
              <a:t>        // Handle runtime error</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 </a:t>
            </a:r>
            <a:r>
              <a:rPr lang="en-GB" sz="1600" b="0" dirty="0">
                <a:solidFill>
                  <a:srgbClr val="C586C0"/>
                </a:solidFill>
                <a:effectLst/>
                <a:latin typeface="Consolas" panose="020B0609020204030204" pitchFamily="49" charset="0"/>
              </a:rPr>
              <a:t>else</a:t>
            </a:r>
            <a:r>
              <a:rPr lang="en-GB" sz="1600" b="0" dirty="0">
                <a:solidFill>
                  <a:srgbClr val="FFFFFF"/>
                </a:solidFill>
                <a:effectLst/>
                <a:latin typeface="Consolas" panose="020B0609020204030204" pitchFamily="49" charset="0"/>
              </a:rPr>
              <a:t> {</a:t>
            </a:r>
          </a:p>
          <a:p>
            <a:r>
              <a:rPr lang="en-GB" sz="1600" b="0" dirty="0">
                <a:solidFill>
                  <a:srgbClr val="7CA668"/>
                </a:solidFill>
                <a:effectLst/>
                <a:latin typeface="Consolas" panose="020B0609020204030204" pitchFamily="49" charset="0"/>
              </a:rPr>
              <a:t>        // Handle something else!</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a:t>
            </a:r>
          </a:p>
        </p:txBody>
      </p:sp>
      <p:pic>
        <p:nvPicPr>
          <p:cNvPr id="6" name="Picture 4">
            <a:extLst>
              <a:ext uri="{FF2B5EF4-FFF2-40B4-BE49-F238E27FC236}">
                <a16:creationId xmlns:a16="http://schemas.microsoft.com/office/drawing/2014/main" id="{3F910BEA-3FCF-61FF-B553-D1970E5C0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4" y="3968756"/>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03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RTTI for Serialisation</a:t>
            </a:r>
          </a:p>
        </p:txBody>
      </p:sp>
      <p:sp>
        <p:nvSpPr>
          <p:cNvPr id="9" name="TextBox 8">
            <a:extLst>
              <a:ext uri="{FF2B5EF4-FFF2-40B4-BE49-F238E27FC236}">
                <a16:creationId xmlns:a16="http://schemas.microsoft.com/office/drawing/2014/main" id="{F137C26B-2F51-6BE1-9248-CF771C2BBC0C}"/>
              </a:ext>
            </a:extLst>
          </p:cNvPr>
          <p:cNvSpPr txBox="1"/>
          <p:nvPr/>
        </p:nvSpPr>
        <p:spPr>
          <a:xfrm>
            <a:off x="4643754" y="623481"/>
            <a:ext cx="6679393" cy="2800767"/>
          </a:xfrm>
          <a:prstGeom prst="rect">
            <a:avLst/>
          </a:prstGeom>
          <a:solidFill>
            <a:srgbClr val="000000"/>
          </a:solidFill>
        </p:spPr>
        <p:txBody>
          <a:bodyPr wrap="square">
            <a:spAutoFit/>
          </a:bodyPr>
          <a:lstStyle/>
          <a:p>
            <a:r>
              <a:rPr lang="en-GB" sz="1600" b="0" dirty="0">
                <a:solidFill>
                  <a:srgbClr val="FFC000"/>
                </a:solidFill>
                <a:effectLst/>
                <a:latin typeface="Consolas" panose="020B0609020204030204" pitchFamily="49" charset="0"/>
              </a:rPr>
              <a:t>...</a:t>
            </a:r>
          </a:p>
          <a:p>
            <a:r>
              <a:rPr lang="en-GB" sz="1600" b="0" dirty="0">
                <a:solidFill>
                  <a:srgbClr val="7CA668"/>
                </a:solidFill>
                <a:effectLst/>
                <a:latin typeface="Consolas" panose="020B0609020204030204" pitchFamily="49" charset="0"/>
              </a:rPr>
              <a:t>// Deserialization process</a:t>
            </a:r>
            <a:endParaRPr lang="en-GB" sz="1600" b="0" dirty="0">
              <a:solidFill>
                <a:srgbClr val="FFFFFF"/>
              </a:solidFill>
              <a:effectLst/>
              <a:latin typeface="Consolas" panose="020B0609020204030204" pitchFamily="49" charset="0"/>
            </a:endParaRPr>
          </a:p>
          <a:p>
            <a:r>
              <a:rPr lang="en-GB" sz="1600" b="0" dirty="0">
                <a:solidFill>
                  <a:srgbClr val="C586C0"/>
                </a:solidFill>
                <a:effectLst/>
                <a:latin typeface="Consolas" panose="020B0609020204030204" pitchFamily="49" charset="0"/>
              </a:rPr>
              <a:t>for</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D4D4D4"/>
                </a:solidFill>
                <a:effectLst/>
                <a:latin typeface="Consolas" panose="020B0609020204030204" pitchFamily="49" charset="0"/>
              </a:rPr>
              <a:t>&amp;</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 : objects) {</a:t>
            </a:r>
          </a:p>
          <a:p>
            <a:r>
              <a:rPr lang="en-GB" sz="1600" b="0" dirty="0">
                <a:solidFill>
                  <a:srgbClr val="7CA668"/>
                </a:solidFill>
                <a:effectLst/>
                <a:latin typeface="Consolas" panose="020B0609020204030204" pitchFamily="49" charset="0"/>
              </a:rPr>
              <a:t>    // Use RTTI to perform type-specific serialization</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if</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a:t>
            </a:r>
            <a:r>
              <a:rPr lang="en-GB" sz="1600" b="0" dirty="0">
                <a:solidFill>
                  <a:srgbClr val="D4D4D4"/>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(Class1)) {</a:t>
            </a:r>
          </a:p>
          <a:p>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dynamic_cast</a:t>
            </a:r>
            <a:r>
              <a:rPr lang="en-GB" sz="1600" b="0" dirty="0">
                <a:solidFill>
                  <a:srgbClr val="D4D4D4"/>
                </a:solidFill>
                <a:effectLst/>
                <a:latin typeface="Consolas" panose="020B0609020204030204" pitchFamily="49" charset="0"/>
              </a:rPr>
              <a:t>&lt;</a:t>
            </a:r>
            <a:r>
              <a:rPr lang="en-GB" sz="1600" dirty="0">
                <a:solidFill>
                  <a:srgbClr val="FFFFFF"/>
                </a:solidFill>
                <a:latin typeface="Consolas" panose="020B0609020204030204" pitchFamily="49" charset="0"/>
              </a:rPr>
              <a:t>Class1</a:t>
            </a:r>
            <a:r>
              <a:rPr lang="en-GB" sz="1600" b="0" dirty="0">
                <a:solidFill>
                  <a:srgbClr val="D4D4D4"/>
                </a:solidFill>
                <a:effectLst/>
                <a:latin typeface="Consolas" panose="020B0609020204030204" pitchFamily="49" charset="0"/>
              </a:rPr>
              <a:t>*&gt;</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)-&gt;</a:t>
            </a:r>
            <a:r>
              <a:rPr lang="en-GB" sz="1600" b="0" dirty="0">
                <a:solidFill>
                  <a:srgbClr val="DCDCAA"/>
                </a:solidFill>
                <a:effectLst/>
                <a:latin typeface="Consolas" panose="020B0609020204030204" pitchFamily="49" charset="0"/>
              </a:rPr>
              <a:t>serialize</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 </a:t>
            </a:r>
            <a:r>
              <a:rPr lang="en-GB" sz="1600" b="0" dirty="0">
                <a:solidFill>
                  <a:srgbClr val="C586C0"/>
                </a:solidFill>
                <a:effectLst/>
                <a:latin typeface="Consolas" panose="020B0609020204030204" pitchFamily="49" charset="0"/>
              </a:rPr>
              <a:t>else</a:t>
            </a:r>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if</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a:t>
            </a:r>
            <a:r>
              <a:rPr lang="en-GB" sz="1600" b="0" dirty="0">
                <a:solidFill>
                  <a:srgbClr val="D4D4D4"/>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(Class2)) {</a:t>
            </a:r>
          </a:p>
          <a:p>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dynamic_cast</a:t>
            </a:r>
            <a:r>
              <a:rPr lang="en-GB" sz="1600" b="0" dirty="0">
                <a:solidFill>
                  <a:srgbClr val="D4D4D4"/>
                </a:solidFill>
                <a:effectLst/>
                <a:latin typeface="Consolas" panose="020B0609020204030204" pitchFamily="49" charset="0"/>
              </a:rPr>
              <a:t>&lt;</a:t>
            </a:r>
            <a:r>
              <a:rPr lang="en-GB" sz="1600" b="0" dirty="0">
                <a:solidFill>
                  <a:schemeClr val="bg1"/>
                </a:solidFill>
                <a:effectLst/>
                <a:latin typeface="Consolas" panose="020B0609020204030204" pitchFamily="49" charset="0"/>
              </a:rPr>
              <a:t>Class2</a:t>
            </a:r>
            <a:r>
              <a:rPr lang="en-GB" sz="1600" b="0" dirty="0">
                <a:solidFill>
                  <a:srgbClr val="D4D4D4"/>
                </a:solidFill>
                <a:effectLst/>
                <a:latin typeface="Consolas" panose="020B0609020204030204" pitchFamily="49" charset="0"/>
              </a:rPr>
              <a:t>*&gt;</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)-&gt;</a:t>
            </a:r>
            <a:r>
              <a:rPr lang="en-GB" sz="1600" b="0" dirty="0">
                <a:solidFill>
                  <a:srgbClr val="DCDCAA"/>
                </a:solidFill>
                <a:effectLst/>
                <a:latin typeface="Consolas" panose="020B0609020204030204" pitchFamily="49" charset="0"/>
              </a:rPr>
              <a:t>serialize</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a:t>
            </a:r>
          </a:p>
          <a:p>
            <a:r>
              <a:rPr lang="en-GB" sz="1600" b="0" dirty="0">
                <a:solidFill>
                  <a:srgbClr val="FFC000"/>
                </a:solidFill>
                <a:effectLst/>
                <a:latin typeface="Consolas" panose="020B0609020204030204" pitchFamily="49" charset="0"/>
              </a:rPr>
              <a:t>...</a:t>
            </a:r>
            <a:endParaRPr lang="en-GB" sz="1600" b="0" dirty="0">
              <a:solidFill>
                <a:srgbClr val="FFFFFF"/>
              </a:solidFill>
              <a:effectLst/>
              <a:latin typeface="Consolas" panose="020B0609020204030204" pitchFamily="49" charset="0"/>
            </a:endParaRPr>
          </a:p>
        </p:txBody>
      </p:sp>
      <p:pic>
        <p:nvPicPr>
          <p:cNvPr id="1028" name="Picture 4">
            <a:extLst>
              <a:ext uri="{FF2B5EF4-FFF2-40B4-BE49-F238E27FC236}">
                <a16:creationId xmlns:a16="http://schemas.microsoft.com/office/drawing/2014/main" id="{E6541453-C1B8-3626-B01F-5DB5C2FD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623481"/>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0E4DA2-2B68-85B5-5CC7-E9B10BAF3DC6}"/>
              </a:ext>
            </a:extLst>
          </p:cNvPr>
          <p:cNvSpPr txBox="1"/>
          <p:nvPr/>
        </p:nvSpPr>
        <p:spPr>
          <a:xfrm>
            <a:off x="4643755" y="3859963"/>
            <a:ext cx="6987857" cy="2031325"/>
          </a:xfrm>
          <a:prstGeom prst="rect">
            <a:avLst/>
          </a:prstGeom>
          <a:noFill/>
        </p:spPr>
        <p:txBody>
          <a:bodyPr wrap="square">
            <a:spAutoFit/>
          </a:bodyPr>
          <a:lstStyle/>
          <a:p>
            <a:r>
              <a:rPr lang="en-US" b="0" dirty="0">
                <a:solidFill>
                  <a:srgbClr val="000000"/>
                </a:solidFill>
                <a:effectLst/>
              </a:rPr>
              <a:t>To fully reconstruct polymorphic objects from a stream (such as a text-file or over a network) requires the inclusion of type information. </a:t>
            </a:r>
          </a:p>
          <a:p>
            <a:endParaRPr lang="en-US" dirty="0">
              <a:solidFill>
                <a:srgbClr val="000000"/>
              </a:solidFill>
            </a:endParaRPr>
          </a:p>
          <a:p>
            <a:r>
              <a:rPr lang="en-US" b="0" dirty="0">
                <a:solidFill>
                  <a:srgbClr val="000000"/>
                </a:solidFill>
                <a:effectLst/>
              </a:rPr>
              <a:t>RTTI can be used to support such operations.</a:t>
            </a:r>
          </a:p>
          <a:p>
            <a:endParaRPr lang="en-US" b="1" dirty="0">
              <a:solidFill>
                <a:srgbClr val="000000"/>
              </a:solidFill>
            </a:endParaRPr>
          </a:p>
          <a:p>
            <a:endParaRPr lang="en-US" b="1" dirty="0">
              <a:solidFill>
                <a:srgbClr val="000000"/>
              </a:solidFill>
              <a:effectLst/>
            </a:endParaRPr>
          </a:p>
        </p:txBody>
      </p:sp>
    </p:spTree>
    <p:extLst>
      <p:ext uri="{BB962C8B-B14F-4D97-AF65-F5344CB8AC3E}">
        <p14:creationId xmlns:p14="http://schemas.microsoft.com/office/powerpoint/2010/main" val="422412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77377-8C55-DA72-272B-0F9CCA45667E}"/>
              </a:ext>
            </a:extLst>
          </p:cNvPr>
          <p:cNvSpPr>
            <a:spLocks noGrp="1"/>
          </p:cNvSpPr>
          <p:nvPr>
            <p:ph type="body" sz="quarter" idx="10"/>
          </p:nvPr>
        </p:nvSpPr>
        <p:spPr/>
        <p:txBody>
          <a:bodyPr/>
          <a:lstStyle/>
          <a:p>
            <a:r>
              <a:rPr lang="en-GB" cap="none" dirty="0"/>
              <a:t>RTTI for Reflection</a:t>
            </a:r>
          </a:p>
        </p:txBody>
      </p:sp>
      <p:sp>
        <p:nvSpPr>
          <p:cNvPr id="4" name="TextBox 3">
            <a:extLst>
              <a:ext uri="{FF2B5EF4-FFF2-40B4-BE49-F238E27FC236}">
                <a16:creationId xmlns:a16="http://schemas.microsoft.com/office/drawing/2014/main" id="{AA5641AE-B08F-4091-E9EF-C60FE67AB43E}"/>
              </a:ext>
            </a:extLst>
          </p:cNvPr>
          <p:cNvSpPr txBox="1"/>
          <p:nvPr/>
        </p:nvSpPr>
        <p:spPr>
          <a:xfrm>
            <a:off x="4580572" y="489430"/>
            <a:ext cx="7226643" cy="1200329"/>
          </a:xfrm>
          <a:prstGeom prst="rect">
            <a:avLst/>
          </a:prstGeom>
          <a:noFill/>
        </p:spPr>
        <p:txBody>
          <a:bodyPr wrap="square">
            <a:spAutoFit/>
          </a:bodyPr>
          <a:lstStyle/>
          <a:p>
            <a:r>
              <a:rPr lang="en-US" b="1" dirty="0">
                <a:effectLst/>
              </a:rPr>
              <a:t>C++ does not (yet) provide reflection</a:t>
            </a:r>
          </a:p>
          <a:p>
            <a:pPr marL="285750" indent="-285750">
              <a:buFont typeface="Arial" panose="020B0604020202020204" pitchFamily="34" charset="0"/>
              <a:buChar char="•"/>
            </a:pPr>
            <a:r>
              <a:rPr lang="en-US" dirty="0"/>
              <a:t>Ability to inspect </a:t>
            </a:r>
            <a:r>
              <a:rPr lang="en-US" dirty="0">
                <a:effectLst/>
              </a:rPr>
              <a:t>a type and its capabilities at run-time</a:t>
            </a:r>
            <a:r>
              <a:rPr lang="en-US" b="1" dirty="0">
                <a:effectLst/>
              </a:rPr>
              <a:t> </a:t>
            </a:r>
          </a:p>
          <a:p>
            <a:endParaRPr lang="en-US" dirty="0"/>
          </a:p>
          <a:p>
            <a:r>
              <a:rPr lang="en-US" b="1" dirty="0">
                <a:effectLst/>
              </a:rPr>
              <a:t>But RTTI can be used to implement reflection as needed</a:t>
            </a:r>
            <a:r>
              <a:rPr lang="en-US" b="0" dirty="0">
                <a:effectLst/>
              </a:rPr>
              <a:t>.</a:t>
            </a:r>
          </a:p>
        </p:txBody>
      </p:sp>
      <p:sp>
        <p:nvSpPr>
          <p:cNvPr id="5" name="TextBox 4">
            <a:extLst>
              <a:ext uri="{FF2B5EF4-FFF2-40B4-BE49-F238E27FC236}">
                <a16:creationId xmlns:a16="http://schemas.microsoft.com/office/drawing/2014/main" id="{D721D761-11E2-6CAA-337B-5834A0E525D2}"/>
              </a:ext>
            </a:extLst>
          </p:cNvPr>
          <p:cNvSpPr txBox="1"/>
          <p:nvPr/>
        </p:nvSpPr>
        <p:spPr>
          <a:xfrm>
            <a:off x="4747432" y="2001758"/>
            <a:ext cx="6679393" cy="2554545"/>
          </a:xfrm>
          <a:prstGeom prst="rect">
            <a:avLst/>
          </a:prstGeom>
          <a:solidFill>
            <a:srgbClr val="000000"/>
          </a:solidFill>
        </p:spPr>
        <p:txBody>
          <a:bodyPr wrap="square">
            <a:spAutoFit/>
          </a:bodyPr>
          <a:lstStyle/>
          <a:p>
            <a:r>
              <a:rPr lang="en-GB" sz="1600" b="0" dirty="0">
                <a:solidFill>
                  <a:srgbClr val="FFC000"/>
                </a:solidFill>
                <a:effectLst/>
                <a:latin typeface="Consolas" panose="020B0609020204030204" pitchFamily="49" charset="0"/>
              </a:rPr>
              <a:t>...</a:t>
            </a:r>
          </a:p>
          <a:p>
            <a:r>
              <a:rPr lang="en-GB" sz="1600" b="0" dirty="0">
                <a:solidFill>
                  <a:srgbClr val="7CA668"/>
                </a:solidFill>
                <a:effectLst/>
                <a:latin typeface="Consolas" panose="020B0609020204030204" pitchFamily="49" charset="0"/>
              </a:rPr>
              <a:t>// Reflective inspection of vector objects</a:t>
            </a:r>
            <a:endParaRPr lang="en-GB" sz="1600" b="0" dirty="0">
              <a:solidFill>
                <a:srgbClr val="FFFFFF"/>
              </a:solidFill>
              <a:effectLst/>
              <a:latin typeface="Consolas" panose="020B0609020204030204" pitchFamily="49" charset="0"/>
            </a:endParaRPr>
          </a:p>
          <a:p>
            <a:r>
              <a:rPr lang="en-GB" sz="1600" b="0" dirty="0">
                <a:solidFill>
                  <a:srgbClr val="C586C0"/>
                </a:solidFill>
                <a:effectLst/>
                <a:latin typeface="Consolas" panose="020B0609020204030204" pitchFamily="49" charset="0"/>
              </a:rPr>
              <a:t>for</a:t>
            </a:r>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auto</a:t>
            </a:r>
            <a:r>
              <a:rPr lang="en-GB" sz="1600" b="0" dirty="0">
                <a:solidFill>
                  <a:srgbClr val="D4D4D4"/>
                </a:solidFill>
                <a:effectLst/>
                <a:latin typeface="Consolas" panose="020B0609020204030204" pitchFamily="49" charset="0"/>
              </a:rPr>
              <a:t>&amp;</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 : objects) {</a:t>
            </a:r>
          </a:p>
          <a:p>
            <a:r>
              <a:rPr lang="en-GB" sz="1600" b="0" dirty="0">
                <a:solidFill>
                  <a:srgbClr val="FFFFFF"/>
                </a:solidFill>
                <a:effectLst/>
                <a:latin typeface="Consolas" panose="020B0609020204030204" pitchFamily="49" charset="0"/>
              </a:rPr>
              <a:t>    </a:t>
            </a:r>
            <a:r>
              <a:rPr lang="en-GB" sz="1600" b="0" dirty="0" err="1">
                <a:solidFill>
                  <a:srgbClr val="9CDCFE"/>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-&gt;</a:t>
            </a:r>
            <a:r>
              <a:rPr lang="en-GB" sz="1600" b="0" dirty="0" err="1">
                <a:solidFill>
                  <a:srgbClr val="DCDCAA"/>
                </a:solidFill>
                <a:effectLst/>
                <a:latin typeface="Consolas" panose="020B0609020204030204" pitchFamily="49" charset="0"/>
              </a:rPr>
              <a:t>printStuff</a:t>
            </a:r>
            <a:r>
              <a:rPr lang="en-GB" sz="1600" b="0" dirty="0">
                <a:solidFill>
                  <a:srgbClr val="FFFFFF"/>
                </a:solidFill>
                <a:effectLst/>
                <a:latin typeface="Consolas" panose="020B0609020204030204" pitchFamily="49" charset="0"/>
              </a:rPr>
              <a:t>();</a:t>
            </a:r>
          </a:p>
          <a:p>
            <a:br>
              <a:rPr lang="en-GB" sz="1600" b="0" dirty="0">
                <a:solidFill>
                  <a:srgbClr val="FFFFFF"/>
                </a:solidFill>
                <a:effectLst/>
                <a:latin typeface="Consolas" panose="020B0609020204030204" pitchFamily="49" charset="0"/>
              </a:rPr>
            </a:br>
            <a:r>
              <a:rPr lang="en-GB" sz="1600" b="0" dirty="0">
                <a:solidFill>
                  <a:srgbClr val="7CA668"/>
                </a:solidFill>
                <a:effectLst/>
                <a:latin typeface="Consolas" panose="020B0609020204030204" pitchFamily="49" charset="0"/>
              </a:rPr>
              <a:t>    // Use RTTI to get basic type information</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type_info</a:t>
            </a:r>
            <a:r>
              <a:rPr lang="en-GB" sz="1600" b="0" dirty="0">
                <a:solidFill>
                  <a:srgbClr val="D4D4D4"/>
                </a:solidFill>
                <a:effectLst/>
                <a:latin typeface="Consolas" panose="020B0609020204030204" pitchFamily="49" charset="0"/>
              </a:rPr>
              <a:t>&amp;</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typeInfo</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err="1">
                <a:solidFill>
                  <a:srgbClr val="D4D4D4"/>
                </a:solidFill>
                <a:effectLst/>
                <a:latin typeface="Consolas" panose="020B0609020204030204" pitchFamily="49" charset="0"/>
              </a:rPr>
              <a:t>typeid</a:t>
            </a:r>
            <a:r>
              <a:rPr lang="en-GB" sz="1600" b="0" dirty="0">
                <a:solidFill>
                  <a:srgbClr val="FFFFFF"/>
                </a:solidFill>
                <a:effectLst/>
                <a:latin typeface="Consolas" panose="020B0609020204030204" pitchFamily="49" charset="0"/>
              </a:rPr>
              <a:t>(</a:t>
            </a:r>
            <a:r>
              <a:rPr lang="en-GB" sz="1600" b="0" dirty="0">
                <a:solidFill>
                  <a:srgbClr val="D4D4D4"/>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obj</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a:t>
            </a:r>
            <a:r>
              <a:rPr lang="en-GB" sz="1600" b="0" dirty="0" err="1">
                <a:solidFill>
                  <a:srgbClr val="FFFFFF"/>
                </a:solidFill>
                <a:effectLst/>
                <a:latin typeface="Consolas" panose="020B0609020204030204" pitchFamily="49" charset="0"/>
              </a:rPr>
              <a:t>cout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"Type info: "</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9CDCFE"/>
                </a:solidFill>
                <a:effectLst/>
                <a:latin typeface="Consolas" panose="020B0609020204030204" pitchFamily="49" charset="0"/>
              </a:rPr>
              <a:t>typeInfo</a:t>
            </a:r>
            <a:r>
              <a:rPr lang="en-GB" sz="1600" b="0" dirty="0">
                <a:solidFill>
                  <a:srgbClr val="FFFFFF"/>
                </a:solidFill>
                <a:effectLst/>
                <a:latin typeface="Consolas" panose="020B0609020204030204" pitchFamily="49" charset="0"/>
              </a:rPr>
              <a:t>.</a:t>
            </a:r>
            <a:r>
              <a:rPr lang="en-GB" sz="1600" b="0" dirty="0">
                <a:solidFill>
                  <a:srgbClr val="DCDCAA"/>
                </a:solidFill>
                <a:effectLst/>
                <a:latin typeface="Consolas" panose="020B0609020204030204" pitchFamily="49" charset="0"/>
              </a:rPr>
              <a:t>name</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&lt;&lt;</a:t>
            </a:r>
            <a:r>
              <a:rPr lang="en-GB" sz="1600" b="0" dirty="0">
                <a:solidFill>
                  <a:srgbClr val="FFFFFF"/>
                </a:solidFill>
                <a:effectLst/>
                <a:latin typeface="Consolas" panose="020B0609020204030204" pitchFamily="49" charset="0"/>
              </a:rPr>
              <a:t> </a:t>
            </a:r>
            <a:r>
              <a:rPr lang="en-GB" sz="1600" b="0" dirty="0">
                <a:solidFill>
                  <a:srgbClr val="CE9178"/>
                </a:solidFill>
                <a:effectLst/>
                <a:latin typeface="Consolas" panose="020B0609020204030204" pitchFamily="49" charset="0"/>
              </a:rPr>
              <a:t>"\n"</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a:t>
            </a:r>
          </a:p>
          <a:p>
            <a:r>
              <a:rPr lang="en-GB" sz="1600" b="0" dirty="0">
                <a:solidFill>
                  <a:srgbClr val="FFC000"/>
                </a:solidFill>
                <a:effectLst/>
                <a:latin typeface="Consolas" panose="020B0609020204030204" pitchFamily="49" charset="0"/>
              </a:rPr>
              <a:t>...</a:t>
            </a:r>
            <a:endParaRPr lang="en-GB" sz="1600" b="0" dirty="0">
              <a:solidFill>
                <a:srgbClr val="FFFFFF"/>
              </a:solidFill>
              <a:effectLst/>
              <a:latin typeface="Consolas" panose="020B0609020204030204" pitchFamily="49" charset="0"/>
            </a:endParaRPr>
          </a:p>
        </p:txBody>
      </p:sp>
      <p:pic>
        <p:nvPicPr>
          <p:cNvPr id="6" name="Picture 4">
            <a:extLst>
              <a:ext uri="{FF2B5EF4-FFF2-40B4-BE49-F238E27FC236}">
                <a16:creationId xmlns:a16="http://schemas.microsoft.com/office/drawing/2014/main" id="{BCBD1D7C-9550-266E-586C-4AF85D6D1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0503" y="202386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20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#35</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RTTI(coding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#36</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RTTI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849086"/>
            <a:ext cx="5939790" cy="5695903"/>
          </a:xfrm>
        </p:spPr>
        <p:txBody>
          <a:bodyPr/>
          <a:lstStyle/>
          <a:p>
            <a:pPr marL="0" lvl="1" indent="0">
              <a:spcAft>
                <a:spcPts val="600"/>
              </a:spcAft>
              <a:buNone/>
            </a:pPr>
            <a:r>
              <a:rPr lang="en-US" b="1" dirty="0">
                <a:latin typeface="+mn-lt"/>
              </a:rPr>
              <a:t>RTTI is Run Time Type Identification</a:t>
            </a:r>
          </a:p>
          <a:p>
            <a:pPr marL="0" lvl="1" indent="0">
              <a:spcAft>
                <a:spcPts val="600"/>
              </a:spcAft>
              <a:buNone/>
            </a:pPr>
            <a:endParaRPr lang="en-US" b="1" dirty="0">
              <a:latin typeface="+mn-lt"/>
            </a:endParaRPr>
          </a:p>
          <a:p>
            <a:pPr marL="0" lvl="1" indent="0">
              <a:spcAft>
                <a:spcPts val="600"/>
              </a:spcAft>
              <a:buNone/>
            </a:pPr>
            <a:r>
              <a:rPr lang="en-US" b="1" dirty="0">
                <a:latin typeface="+mn-lt"/>
              </a:rPr>
              <a:t>RTTI involves use of </a:t>
            </a:r>
            <a:r>
              <a:rPr lang="en-US" b="1" dirty="0" err="1">
                <a:latin typeface="Consolas" panose="020B0609020204030204" pitchFamily="49" charset="0"/>
              </a:rPr>
              <a:t>typeid</a:t>
            </a:r>
            <a:r>
              <a:rPr lang="en-US" b="1" dirty="0">
                <a:latin typeface="+mn-lt"/>
              </a:rPr>
              <a:t> operator and </a:t>
            </a:r>
            <a:r>
              <a:rPr lang="en-US" b="1" dirty="0">
                <a:latin typeface="Consolas" panose="020B0609020204030204" pitchFamily="49" charset="0"/>
              </a:rPr>
              <a:t>&lt;</a:t>
            </a:r>
            <a:r>
              <a:rPr lang="en-US" b="1" dirty="0" err="1">
                <a:latin typeface="Consolas" panose="020B0609020204030204" pitchFamily="49" charset="0"/>
              </a:rPr>
              <a:t>typeinfo</a:t>
            </a:r>
            <a:r>
              <a:rPr lang="en-US" b="1" dirty="0">
                <a:latin typeface="Consolas" panose="020B0609020204030204" pitchFamily="49" charset="0"/>
              </a:rPr>
              <a:t>&gt; </a:t>
            </a:r>
            <a:r>
              <a:rPr lang="en-US" b="1" dirty="0">
                <a:latin typeface="+mn-lt"/>
              </a:rPr>
              <a:t>header</a:t>
            </a:r>
          </a:p>
          <a:p>
            <a:pPr marL="0" lvl="1" indent="0">
              <a:spcAft>
                <a:spcPts val="600"/>
              </a:spcAft>
              <a:buNone/>
            </a:pPr>
            <a:endParaRPr lang="en-US" b="1" dirty="0">
              <a:latin typeface="+mn-lt"/>
            </a:endParaRPr>
          </a:p>
          <a:p>
            <a:pPr marL="0" lvl="1" indent="0">
              <a:spcAft>
                <a:spcPts val="600"/>
              </a:spcAft>
              <a:buNone/>
            </a:pPr>
            <a:r>
              <a:rPr lang="en-US" b="1" dirty="0">
                <a:latin typeface="Consolas" panose="020B0609020204030204" pitchFamily="49" charset="0"/>
              </a:rPr>
              <a:t>&lt;</a:t>
            </a:r>
            <a:r>
              <a:rPr lang="en-US" b="1" dirty="0" err="1">
                <a:latin typeface="Consolas" panose="020B0609020204030204" pitchFamily="49" charset="0"/>
              </a:rPr>
              <a:t>typeinfo</a:t>
            </a:r>
            <a:r>
              <a:rPr lang="en-US" b="1" dirty="0">
                <a:latin typeface="Consolas" panose="020B0609020204030204" pitchFamily="49" charset="0"/>
              </a:rPr>
              <a:t>&gt; </a:t>
            </a:r>
            <a:r>
              <a:rPr lang="en-US" b="1" dirty="0">
                <a:latin typeface="+mn-lt"/>
              </a:rPr>
              <a:t>header provides the </a:t>
            </a:r>
            <a:r>
              <a:rPr lang="en-US" b="1" dirty="0" err="1">
                <a:latin typeface="Consolas" panose="020B0609020204030204" pitchFamily="49" charset="0"/>
              </a:rPr>
              <a:t>type_info</a:t>
            </a:r>
            <a:r>
              <a:rPr lang="en-US" b="1" dirty="0">
                <a:latin typeface="Consolas" panose="020B0609020204030204" pitchFamily="49" charset="0"/>
              </a:rPr>
              <a:t> </a:t>
            </a:r>
            <a:r>
              <a:rPr lang="en-US" b="1" dirty="0">
                <a:latin typeface="+mn-lt"/>
              </a:rPr>
              <a:t>class</a:t>
            </a:r>
          </a:p>
          <a:p>
            <a:pPr lvl="1">
              <a:spcAft>
                <a:spcPts val="600"/>
              </a:spcAft>
            </a:pPr>
            <a:r>
              <a:rPr lang="en-US" dirty="0">
                <a:latin typeface="+mn-lt"/>
              </a:rPr>
              <a:t>has many useful member functions, e.g. </a:t>
            </a:r>
            <a:r>
              <a:rPr lang="en-US" b="1" dirty="0">
                <a:latin typeface="Consolas" panose="020B0609020204030204" pitchFamily="49" charset="0"/>
              </a:rPr>
              <a:t>name</a:t>
            </a:r>
            <a:r>
              <a:rPr lang="en-US" dirty="0">
                <a:latin typeface="+mn-lt"/>
              </a:rPr>
              <a:t>, </a:t>
            </a:r>
            <a:r>
              <a:rPr lang="en-US" b="1" dirty="0">
                <a:latin typeface="Consolas" panose="020B0609020204030204" pitchFamily="49" charset="0"/>
              </a:rPr>
              <a:t>==</a:t>
            </a:r>
            <a:r>
              <a:rPr lang="en-US" dirty="0">
                <a:latin typeface="+mn-lt"/>
              </a:rPr>
              <a:t> operator etc.</a:t>
            </a:r>
          </a:p>
          <a:p>
            <a:pPr lvl="1">
              <a:spcAft>
                <a:spcPts val="600"/>
              </a:spcAft>
            </a:pPr>
            <a:r>
              <a:rPr lang="en-US" dirty="0">
                <a:latin typeface="+mn-lt"/>
              </a:rPr>
              <a:t>is returned by </a:t>
            </a:r>
            <a:r>
              <a:rPr lang="en-US" b="1" dirty="0" err="1">
                <a:latin typeface="Consolas" panose="020B0609020204030204" pitchFamily="49" charset="0"/>
              </a:rPr>
              <a:t>typeid</a:t>
            </a:r>
            <a:r>
              <a:rPr lang="en-US" dirty="0">
                <a:latin typeface="+mn-lt"/>
              </a:rPr>
              <a:t> built-in operator</a:t>
            </a:r>
          </a:p>
          <a:p>
            <a:pPr lvl="1">
              <a:spcAft>
                <a:spcPts val="600"/>
              </a:spcAft>
            </a:pPr>
            <a:endParaRPr lang="en-US" dirty="0">
              <a:latin typeface="+mn-lt"/>
            </a:endParaRPr>
          </a:p>
          <a:p>
            <a:pPr marL="0" lvl="1" indent="0">
              <a:spcAft>
                <a:spcPts val="600"/>
              </a:spcAft>
              <a:buNone/>
            </a:pPr>
            <a:r>
              <a:rPr lang="en-US" b="1" dirty="0">
                <a:latin typeface="+mn-lt"/>
              </a:rPr>
              <a:t>Upcasting and </a:t>
            </a:r>
            <a:r>
              <a:rPr lang="en-US" b="1" dirty="0" err="1">
                <a:latin typeface="+mn-lt"/>
              </a:rPr>
              <a:t>Downcasting</a:t>
            </a:r>
            <a:r>
              <a:rPr lang="en-US" b="1" dirty="0">
                <a:latin typeface="+mn-lt"/>
              </a:rPr>
              <a:t> are generally safe, but be wary, e.g. unclear/unknown class hierarchies</a:t>
            </a:r>
          </a:p>
          <a:p>
            <a:pPr lvl="1">
              <a:spcAft>
                <a:spcPts val="600"/>
              </a:spcAft>
            </a:pPr>
            <a:r>
              <a:rPr lang="en-US" dirty="0">
                <a:latin typeface="+mn-lt"/>
              </a:rPr>
              <a:t>Downcast can be static or dynamic</a:t>
            </a:r>
          </a:p>
          <a:p>
            <a:pPr marL="0" lvl="1" indent="0">
              <a:spcAft>
                <a:spcPts val="600"/>
              </a:spcAft>
              <a:buNone/>
            </a:pPr>
            <a:endParaRPr lang="en-US" dirty="0">
              <a:latin typeface="+mn-lt"/>
            </a:endParaRPr>
          </a:p>
          <a:p>
            <a:pPr marL="0" lvl="1" indent="0">
              <a:spcAft>
                <a:spcPts val="600"/>
              </a:spcAft>
              <a:buNone/>
            </a:pPr>
            <a:r>
              <a:rPr lang="en-US" b="1" dirty="0">
                <a:latin typeface="+mn-lt"/>
              </a:rPr>
              <a:t>The </a:t>
            </a:r>
            <a:r>
              <a:rPr lang="en-US" b="1" dirty="0" err="1">
                <a:latin typeface="+mn-lt"/>
              </a:rPr>
              <a:t>dynamic_cast</a:t>
            </a:r>
            <a:r>
              <a:rPr lang="en-US" b="1" dirty="0">
                <a:latin typeface="+mn-lt"/>
              </a:rPr>
              <a:t> operator uses RTTI to check whether the conversion (of pointer or reference) is valid</a:t>
            </a:r>
          </a:p>
          <a:p>
            <a:pPr marL="0" lvl="1" indent="0">
              <a:spcAft>
                <a:spcPts val="600"/>
              </a:spcAft>
              <a:buNone/>
            </a:pPr>
            <a:endParaRPr lang="en-US" dirty="0">
              <a:latin typeface="+mn-lt"/>
            </a:endParaRPr>
          </a:p>
          <a:p>
            <a:pPr marL="0" lvl="1" indent="0">
              <a:spcAft>
                <a:spcPts val="600"/>
              </a:spcAft>
              <a:buNone/>
            </a:pPr>
            <a:r>
              <a:rPr lang="en-US" b="1" dirty="0">
                <a:latin typeface="+mn-lt"/>
              </a:rPr>
              <a:t>RTTI can be used in several use cases, e.g.</a:t>
            </a:r>
          </a:p>
          <a:p>
            <a:pPr lvl="1">
              <a:spcAft>
                <a:spcPts val="600"/>
              </a:spcAft>
            </a:pPr>
            <a:r>
              <a:rPr lang="en-US" dirty="0">
                <a:latin typeface="+mn-lt"/>
              </a:rPr>
              <a:t>Exception handling</a:t>
            </a:r>
          </a:p>
          <a:p>
            <a:pPr lvl="1">
              <a:spcAft>
                <a:spcPts val="600"/>
              </a:spcAft>
            </a:pPr>
            <a:r>
              <a:rPr lang="en-US" dirty="0">
                <a:latin typeface="+mn-lt"/>
              </a:rPr>
              <a:t>Serialization</a:t>
            </a:r>
          </a:p>
          <a:p>
            <a:pPr lvl="1">
              <a:spcAft>
                <a:spcPts val="600"/>
              </a:spcAft>
            </a:pPr>
            <a:r>
              <a:rPr lang="en-US" dirty="0">
                <a:latin typeface="+mn-lt"/>
              </a:rPr>
              <a:t>Reflection</a:t>
            </a:r>
          </a:p>
          <a:p>
            <a:pPr marL="0" lvl="1" indent="0">
              <a:spcAft>
                <a:spcPts val="600"/>
              </a:spcAft>
              <a:buNone/>
            </a:pPr>
            <a:endParaRPr lang="en-US" dirty="0">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b="1" dirty="0">
              <a:latin typeface="+mn-lt"/>
            </a:endParaRPr>
          </a:p>
          <a:p>
            <a:pPr marL="0" lvl="1" indent="0">
              <a:spcAft>
                <a:spcPts val="600"/>
              </a:spcAft>
              <a:buNone/>
            </a:pPr>
            <a:endParaRPr lang="en-US" dirty="0">
              <a:latin typeface="+mn-lt"/>
            </a:endParaRPr>
          </a:p>
          <a:p>
            <a:pPr marL="0" lvl="1" indent="0">
              <a:spcAft>
                <a:spcPts val="600"/>
              </a:spcAft>
              <a:buNone/>
            </a:pPr>
            <a:endParaRPr lang="en-US" dirty="0">
              <a:latin typeface="+mn-lt"/>
            </a:endParaRPr>
          </a:p>
        </p:txBody>
      </p:sp>
    </p:spTree>
    <p:extLst>
      <p:ext uri="{BB962C8B-B14F-4D97-AF65-F5344CB8AC3E}">
        <p14:creationId xmlns:p14="http://schemas.microsoft.com/office/powerpoint/2010/main" val="3590885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4094163"/>
          </a:xfrm>
        </p:spPr>
        <p:txBody>
          <a:bodyPr/>
          <a:lstStyle/>
          <a:p>
            <a:r>
              <a:rPr lang="en-US" b="1" dirty="0"/>
              <a:t>Websites and online resources</a:t>
            </a:r>
          </a:p>
          <a:p>
            <a:endParaRPr lang="en-US" dirty="0"/>
          </a:p>
          <a:p>
            <a:r>
              <a:rPr lang="en-US" i="1" dirty="0">
                <a:solidFill>
                  <a:srgbClr val="000000"/>
                </a:solidFill>
                <a:latin typeface="Segoe UI" panose="020B0502040204020203" pitchFamily="34" charset="0"/>
              </a:rPr>
              <a:t>GCC, the GNU Compiler Collection (no date) GCC, the GNU Compiler Collection - GNU Project. Available at: https://gcc.gnu.org/ (Accessed: 16 November 2023).</a:t>
            </a:r>
          </a:p>
          <a:p>
            <a:pPr algn="l"/>
            <a:endParaRPr lang="en-US" b="0" i="1" dirty="0">
              <a:solidFill>
                <a:srgbClr val="000000"/>
              </a:solidFill>
              <a:effectLst/>
              <a:latin typeface="Segoe UI" panose="020B0502040204020203" pitchFamily="34" charset="0"/>
            </a:endParaRPr>
          </a:p>
          <a:p>
            <a:r>
              <a:rPr lang="en-GB" b="0" i="1" dirty="0">
                <a:solidFill>
                  <a:srgbClr val="000000"/>
                </a:solidFill>
                <a:effectLst/>
                <a:latin typeface="Segoe UI" panose="020B0502040204020203" pitchFamily="34" charset="0"/>
              </a:rPr>
              <a:t>Clang 18.0.0git documentation</a:t>
            </a:r>
            <a:r>
              <a:rPr lang="en-GB" b="0" i="0" dirty="0">
                <a:solidFill>
                  <a:srgbClr val="000000"/>
                </a:solidFill>
                <a:effectLst/>
                <a:latin typeface="Segoe UI" panose="020B0502040204020203" pitchFamily="34" charset="0"/>
              </a:rPr>
              <a:t> (no date) </a:t>
            </a:r>
            <a:r>
              <a:rPr lang="en-GB" b="0" i="1" dirty="0">
                <a:solidFill>
                  <a:srgbClr val="000000"/>
                </a:solidFill>
                <a:effectLst/>
                <a:latin typeface="Segoe UI" panose="020B0502040204020203" pitchFamily="34" charset="0"/>
              </a:rPr>
              <a:t>Clang Compiler User’s Manual - Clang 18.0.0git documentation</a:t>
            </a:r>
            <a:r>
              <a:rPr lang="en-GB" b="0" i="0" dirty="0">
                <a:solidFill>
                  <a:srgbClr val="000000"/>
                </a:solidFill>
                <a:effectLst/>
                <a:latin typeface="Segoe UI" panose="020B0502040204020203" pitchFamily="34" charset="0"/>
              </a:rPr>
              <a:t>. Available at: https://clang.llvm.org/docs/UsersManual.html (Accessed: 18 December 2023).</a:t>
            </a:r>
          </a:p>
          <a:p>
            <a:pPr algn="l"/>
            <a:endParaRPr lang="en-US" i="1" dirty="0">
              <a:solidFill>
                <a:srgbClr val="000000"/>
              </a:solidFill>
              <a:latin typeface="Segoe UI" panose="020B0502040204020203" pitchFamily="34" charset="0"/>
            </a:endParaRPr>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pPr algn="l"/>
            <a:endParaRPr lang="en-US" b="0" i="0" dirty="0">
              <a:solidFill>
                <a:srgbClr val="000000"/>
              </a:solidFill>
              <a:effectLst/>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RTTI</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None/>
            </a:pPr>
            <a:r>
              <a:rPr lang="en-GB" sz="1100" dirty="0"/>
              <a:t>Introduction to RTTI</a:t>
            </a:r>
          </a:p>
          <a:p>
            <a:pPr marL="0" lvl="1" indent="0">
              <a:lnSpc>
                <a:spcPct val="100000"/>
              </a:lnSpc>
              <a:spcAft>
                <a:spcPts val="0"/>
              </a:spcAft>
              <a:buNone/>
            </a:pPr>
            <a:r>
              <a:rPr lang="en-GB" sz="1100" dirty="0"/>
              <a:t>RTTI Implementation</a:t>
            </a:r>
          </a:p>
          <a:p>
            <a:pPr marL="0" lvl="1" indent="0">
              <a:lnSpc>
                <a:spcPct val="100000"/>
              </a:lnSpc>
              <a:spcAft>
                <a:spcPts val="0"/>
              </a:spcAft>
              <a:buNone/>
            </a:pPr>
            <a:r>
              <a:rPr lang="en-GB" sz="1100" dirty="0"/>
              <a:t>RTTI Example</a:t>
            </a:r>
          </a:p>
          <a:p>
            <a:pPr marL="0" lvl="1" indent="0">
              <a:lnSpc>
                <a:spcPct val="100000"/>
              </a:lnSpc>
              <a:spcAft>
                <a:spcPts val="0"/>
              </a:spcAft>
              <a:buNone/>
            </a:pPr>
            <a:r>
              <a:rPr lang="en-GB" sz="1100" dirty="0"/>
              <a:t>Upcasting</a:t>
            </a:r>
          </a:p>
          <a:p>
            <a:pPr marL="0" lvl="1" indent="0">
              <a:lnSpc>
                <a:spcPct val="100000"/>
              </a:lnSpc>
              <a:spcAft>
                <a:spcPts val="0"/>
              </a:spcAft>
              <a:buNone/>
            </a:pPr>
            <a:r>
              <a:rPr lang="en-GB" sz="1100" dirty="0"/>
              <a:t>LSP</a:t>
            </a:r>
          </a:p>
          <a:p>
            <a:pPr marL="0" lvl="1" indent="0">
              <a:lnSpc>
                <a:spcPct val="100000"/>
              </a:lnSpc>
              <a:spcAft>
                <a:spcPts val="0"/>
              </a:spcAft>
              <a:buNone/>
            </a:pPr>
            <a:r>
              <a:rPr lang="en-GB" sz="1100" dirty="0" err="1"/>
              <a:t>Downcasting</a:t>
            </a:r>
            <a:endParaRPr lang="en-GB" sz="1100" dirty="0"/>
          </a:p>
          <a:p>
            <a:pPr marL="0" lvl="1" indent="0">
              <a:lnSpc>
                <a:spcPct val="100000"/>
              </a:lnSpc>
              <a:spcAft>
                <a:spcPts val="0"/>
              </a:spcAft>
              <a:buNone/>
            </a:pPr>
            <a:r>
              <a:rPr lang="en-GB" sz="1100" dirty="0"/>
              <a:t>Dynamic </a:t>
            </a:r>
            <a:r>
              <a:rPr lang="en-GB" sz="1100" dirty="0" err="1"/>
              <a:t>Downcasting</a:t>
            </a:r>
            <a:endParaRPr lang="en-GB" sz="1100" dirty="0"/>
          </a:p>
          <a:p>
            <a:pPr marL="0" lvl="1" indent="0">
              <a:lnSpc>
                <a:spcPct val="100000"/>
              </a:lnSpc>
              <a:spcAft>
                <a:spcPts val="0"/>
              </a:spcAft>
              <a:buNone/>
            </a:pPr>
            <a:r>
              <a:rPr lang="en-GB" sz="1100" dirty="0"/>
              <a:t>RTTI for exceptions</a:t>
            </a:r>
          </a:p>
          <a:p>
            <a:pPr marL="0" lvl="1" indent="0">
              <a:lnSpc>
                <a:spcPct val="100000"/>
              </a:lnSpc>
              <a:spcAft>
                <a:spcPts val="0"/>
              </a:spcAft>
              <a:buNone/>
            </a:pPr>
            <a:r>
              <a:rPr lang="en-GB" sz="1100" dirty="0"/>
              <a:t>RTTI for serialisation</a:t>
            </a:r>
          </a:p>
          <a:p>
            <a:pPr marL="0" lvl="1" indent="0">
              <a:lnSpc>
                <a:spcPct val="100000"/>
              </a:lnSpc>
              <a:spcAft>
                <a:spcPts val="0"/>
              </a:spcAft>
              <a:buNone/>
            </a:pPr>
            <a:r>
              <a:rPr lang="en-GB" sz="1100" dirty="0"/>
              <a:t>RTTI for reflection</a:t>
            </a:r>
          </a:p>
          <a:p>
            <a:pPr marL="0" lvl="1" indent="0">
              <a:lnSpc>
                <a:spcPct val="100000"/>
              </a:lnSpc>
              <a:spcAft>
                <a:spcPts val="0"/>
              </a:spcAft>
              <a:buNone/>
            </a:pPr>
            <a:endParaRPr lang="en-GB" sz="1100" dirty="0"/>
          </a:p>
          <a:p>
            <a:pPr marL="0" lvl="1" indent="0">
              <a:lnSpc>
                <a:spcPct val="100000"/>
              </a:lnSpc>
              <a:spcAft>
                <a:spcPts val="0"/>
              </a:spcAft>
              <a:buSzPct val="115000"/>
              <a:buNone/>
            </a:pPr>
            <a:r>
              <a:rPr lang="en-GB" sz="1600" dirty="0"/>
              <a:t>Lab #35</a:t>
            </a:r>
          </a:p>
          <a:p>
            <a:pPr marL="0" lvl="1" indent="0">
              <a:lnSpc>
                <a:spcPct val="100000"/>
              </a:lnSpc>
              <a:spcAft>
                <a:spcPts val="0"/>
              </a:spcAft>
              <a:buSzPct val="115000"/>
              <a:buNone/>
            </a:pPr>
            <a:r>
              <a:rPr lang="en-GB" sz="1100" dirty="0"/>
              <a:t>RTTI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#36</a:t>
            </a:r>
          </a:p>
          <a:p>
            <a:pPr marL="0" lvl="1" indent="0">
              <a:lnSpc>
                <a:spcPct val="100000"/>
              </a:lnSpc>
              <a:spcAft>
                <a:spcPts val="0"/>
              </a:spcAft>
              <a:buSzPct val="115000"/>
              <a:buNone/>
            </a:pPr>
            <a:r>
              <a:rPr lang="en-GB" sz="1100" dirty="0"/>
              <a:t>RTTI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describe common RTTI concepts</a:t>
            </a:r>
          </a:p>
          <a:p>
            <a:pPr lvl="1"/>
            <a:r>
              <a:rPr lang="en-US" sz="1100" dirty="0"/>
              <a:t>Should be able to identify RTTI implementation artifacts in memory</a:t>
            </a:r>
          </a:p>
          <a:p>
            <a:pPr lvl="1"/>
            <a:r>
              <a:rPr lang="en-US" sz="1100" dirty="0"/>
              <a:t>Could be able to manipulate RTTI </a:t>
            </a:r>
            <a:r>
              <a:rPr lang="en-GB" sz="1100" dirty="0"/>
              <a:t>implementation</a:t>
            </a:r>
            <a:r>
              <a:rPr lang="en-US" sz="1100" dirty="0"/>
              <a:t> to alter code </a:t>
            </a:r>
            <a:r>
              <a:rPr lang="en-US" sz="1100" dirty="0" err="1"/>
              <a:t>behaviour</a:t>
            </a:r>
            <a:endParaRPr lang="en-US" sz="11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latin typeface="+mj-lt"/>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20</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7034493"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lgn="l">
              <a:spcBef>
                <a:spcPts val="1200"/>
              </a:spcBef>
              <a:buFont typeface="Wingdings" panose="05000000000000000000" pitchFamily="2" charset="2"/>
              <a:buChar char="q"/>
            </a:pPr>
            <a:r>
              <a:rPr lang="en-GB" b="1" dirty="0"/>
              <a:t>Must be able </a:t>
            </a:r>
            <a:r>
              <a:rPr lang="en-GB" dirty="0"/>
              <a:t>to describe common RTTI concepts</a:t>
            </a:r>
          </a:p>
          <a:p>
            <a:pPr marL="285750" indent="-285750" algn="l">
              <a:spcBef>
                <a:spcPts val="1200"/>
              </a:spcBef>
              <a:buFont typeface="Wingdings" panose="05000000000000000000" pitchFamily="2" charset="2"/>
              <a:buChar char="q"/>
            </a:pPr>
            <a:r>
              <a:rPr lang="en-GB" b="1" dirty="0"/>
              <a:t>Should be able </a:t>
            </a:r>
            <a:r>
              <a:rPr lang="en-GB" dirty="0"/>
              <a:t>to identify RTTI implementation artifacts in memory</a:t>
            </a:r>
          </a:p>
          <a:p>
            <a:pPr marL="285750" indent="-285750" algn="l">
              <a:spcBef>
                <a:spcPts val="1200"/>
              </a:spcBef>
              <a:buFont typeface="Wingdings" panose="05000000000000000000" pitchFamily="2" charset="2"/>
              <a:buChar char="q"/>
            </a:pPr>
            <a:r>
              <a:rPr lang="en-GB" b="1" dirty="0"/>
              <a:t>Could be able </a:t>
            </a:r>
            <a:r>
              <a:rPr lang="en-GB" dirty="0"/>
              <a:t>to manipulate RTTI implementation to alter code behaviour</a:t>
            </a:r>
          </a:p>
          <a:p>
            <a:pPr marL="285750" indent="-285750" algn="l">
              <a:buFont typeface="Wingdings" panose="05000000000000000000" pitchFamily="2" charset="2"/>
              <a:buChar char="q"/>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521918-8A7C-5978-B3F5-0AD7099F9420}"/>
              </a:ext>
            </a:extLst>
          </p:cNvPr>
          <p:cNvSpPr>
            <a:spLocks noGrp="1"/>
          </p:cNvSpPr>
          <p:nvPr>
            <p:ph type="body" sz="quarter" idx="10"/>
          </p:nvPr>
        </p:nvSpPr>
        <p:spPr/>
        <p:txBody>
          <a:bodyPr/>
          <a:lstStyle/>
          <a:p>
            <a:r>
              <a:rPr lang="en-GB" sz="4400" cap="none" dirty="0"/>
              <a:t>Introduction to RTTI</a:t>
            </a:r>
          </a:p>
        </p:txBody>
      </p:sp>
      <p:sp>
        <p:nvSpPr>
          <p:cNvPr id="3" name="Text Placeholder 2">
            <a:extLst>
              <a:ext uri="{FF2B5EF4-FFF2-40B4-BE49-F238E27FC236}">
                <a16:creationId xmlns:a16="http://schemas.microsoft.com/office/drawing/2014/main" id="{A1E6A383-A6D6-ECDE-0251-0BC6BAEBF66F}"/>
              </a:ext>
            </a:extLst>
          </p:cNvPr>
          <p:cNvSpPr>
            <a:spLocks noGrp="1"/>
          </p:cNvSpPr>
          <p:nvPr>
            <p:ph type="body" sz="quarter" idx="15"/>
          </p:nvPr>
        </p:nvSpPr>
        <p:spPr>
          <a:xfrm>
            <a:off x="4808538" y="527024"/>
            <a:ext cx="6724332" cy="4094163"/>
          </a:xfrm>
        </p:spPr>
        <p:txBody>
          <a:bodyPr/>
          <a:lstStyle/>
          <a:p>
            <a:r>
              <a:rPr lang="en-US" b="1" dirty="0"/>
              <a:t>RTTI is Run Time Type Information</a:t>
            </a:r>
          </a:p>
          <a:p>
            <a:endParaRPr lang="en-GB" dirty="0"/>
          </a:p>
          <a:p>
            <a:r>
              <a:rPr lang="en-US" b="1" dirty="0"/>
              <a:t>The ability for C++ to discover the type of an object at run-time.</a:t>
            </a:r>
          </a:p>
          <a:p>
            <a:pPr marL="285750" indent="-285750">
              <a:buFont typeface="Arial" panose="020B0604020202020204" pitchFamily="34" charset="0"/>
              <a:buChar char="•"/>
            </a:pPr>
            <a:r>
              <a:rPr lang="en-US" dirty="0"/>
              <a:t>may be disabled (by some compilers) with compiler flags</a:t>
            </a:r>
          </a:p>
          <a:p>
            <a:pPr marL="285750" indent="-285750">
              <a:buFont typeface="Arial" panose="020B0604020202020204" pitchFamily="34" charset="0"/>
              <a:buChar char="•"/>
            </a:pPr>
            <a:r>
              <a:rPr lang="en-US" dirty="0"/>
              <a:t>to reduce binary size</a:t>
            </a:r>
          </a:p>
          <a:p>
            <a:endParaRPr lang="en-US" dirty="0"/>
          </a:p>
          <a:p>
            <a:r>
              <a:rPr lang="en-US" b="1" dirty="0"/>
              <a:t>Does the compiler always know the type of named whole-objects?</a:t>
            </a:r>
          </a:p>
          <a:p>
            <a:pPr marL="285750" indent="-285750">
              <a:buFont typeface="Arial" panose="020B0604020202020204" pitchFamily="34" charset="0"/>
              <a:buChar char="•"/>
            </a:pPr>
            <a:r>
              <a:rPr lang="en-US" dirty="0"/>
              <a:t> (not a tricky question!)</a:t>
            </a:r>
          </a:p>
          <a:p>
            <a:endParaRPr lang="en-US" dirty="0"/>
          </a:p>
          <a:p>
            <a:r>
              <a:rPr lang="en-US" b="1" dirty="0"/>
              <a:t>What about pointers and references to objects?</a:t>
            </a:r>
          </a:p>
          <a:p>
            <a:pPr marL="285750" indent="-285750">
              <a:buFont typeface="Arial" panose="020B0604020202020204" pitchFamily="34" charset="0"/>
              <a:buChar char="•"/>
            </a:pPr>
            <a:r>
              <a:rPr lang="en-US" dirty="0"/>
              <a:t>Why might the compiler not know the object type?</a:t>
            </a:r>
          </a:p>
          <a:p>
            <a:pPr marL="285750" indent="-285750">
              <a:buFont typeface="Arial" panose="020B0604020202020204" pitchFamily="34" charset="0"/>
              <a:buChar char="•"/>
            </a:pPr>
            <a:r>
              <a:rPr lang="en-US" dirty="0"/>
              <a:t>When would this matter?</a:t>
            </a:r>
            <a:endParaRPr lang="en-GB" dirty="0"/>
          </a:p>
          <a:p>
            <a:endParaRPr lang="en-GB" dirty="0"/>
          </a:p>
        </p:txBody>
      </p:sp>
    </p:spTree>
    <p:extLst>
      <p:ext uri="{BB962C8B-B14F-4D97-AF65-F5344CB8AC3E}">
        <p14:creationId xmlns:p14="http://schemas.microsoft.com/office/powerpoint/2010/main" val="422526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66677-5E1C-7125-0B4A-0E170B626BB8}"/>
              </a:ext>
            </a:extLst>
          </p:cNvPr>
          <p:cNvSpPr>
            <a:spLocks noGrp="1"/>
          </p:cNvSpPr>
          <p:nvPr>
            <p:ph type="body" sz="quarter" idx="10"/>
          </p:nvPr>
        </p:nvSpPr>
        <p:spPr/>
        <p:txBody>
          <a:bodyPr/>
          <a:lstStyle/>
          <a:p>
            <a:r>
              <a:rPr lang="en-GB" sz="4000" cap="none" dirty="0"/>
              <a:t>RTTI Implementation</a:t>
            </a:r>
          </a:p>
        </p:txBody>
      </p:sp>
      <p:sp>
        <p:nvSpPr>
          <p:cNvPr id="3" name="Text Placeholder 2">
            <a:extLst>
              <a:ext uri="{FF2B5EF4-FFF2-40B4-BE49-F238E27FC236}">
                <a16:creationId xmlns:a16="http://schemas.microsoft.com/office/drawing/2014/main" id="{EF5DA7C2-90AB-E288-1615-580DCA761C39}"/>
              </a:ext>
            </a:extLst>
          </p:cNvPr>
          <p:cNvSpPr>
            <a:spLocks noGrp="1"/>
          </p:cNvSpPr>
          <p:nvPr>
            <p:ph type="body" sz="quarter" idx="15"/>
          </p:nvPr>
        </p:nvSpPr>
        <p:spPr>
          <a:xfrm>
            <a:off x="4751388" y="401294"/>
            <a:ext cx="6975792" cy="4094163"/>
          </a:xfrm>
        </p:spPr>
        <p:txBody>
          <a:bodyPr/>
          <a:lstStyle/>
          <a:p>
            <a:r>
              <a:rPr lang="en-GB" b="1" dirty="0"/>
              <a:t>RTTI typically involves the use of:</a:t>
            </a:r>
          </a:p>
          <a:p>
            <a:pPr marL="285750" indent="-285750">
              <a:buFont typeface="Arial" panose="020B0604020202020204" pitchFamily="34" charset="0"/>
              <a:buChar char="•"/>
            </a:pPr>
            <a:r>
              <a:rPr lang="en-GB" b="1" dirty="0" err="1">
                <a:latin typeface="Consolas" panose="020B0609020204030204" pitchFamily="49" charset="0"/>
              </a:rPr>
              <a:t>typeid</a:t>
            </a:r>
            <a:r>
              <a:rPr lang="en-GB" dirty="0"/>
              <a:t> operator and</a:t>
            </a:r>
          </a:p>
          <a:p>
            <a:pPr marL="285750" indent="-285750">
              <a:buFont typeface="Arial" panose="020B0604020202020204" pitchFamily="34" charset="0"/>
              <a:buChar char="•"/>
            </a:pPr>
            <a:r>
              <a:rPr lang="en-GB" b="1" dirty="0">
                <a:latin typeface="Consolas" panose="020B0609020204030204" pitchFamily="49" charset="0"/>
              </a:rPr>
              <a:t>std::</a:t>
            </a:r>
            <a:r>
              <a:rPr lang="en-GB" b="1" dirty="0" err="1">
                <a:latin typeface="Consolas" panose="020B0609020204030204" pitchFamily="49" charset="0"/>
              </a:rPr>
              <a:t>type_info</a:t>
            </a:r>
            <a:r>
              <a:rPr lang="en-GB" b="1" dirty="0">
                <a:latin typeface="Consolas" panose="020B0609020204030204" pitchFamily="49" charset="0"/>
              </a:rPr>
              <a:t> </a:t>
            </a:r>
            <a:r>
              <a:rPr lang="en-GB" dirty="0"/>
              <a:t>class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US" b="1" dirty="0"/>
              <a:t>The </a:t>
            </a:r>
            <a:r>
              <a:rPr lang="en-US" b="1" dirty="0" err="1"/>
              <a:t>type_info</a:t>
            </a:r>
            <a:r>
              <a:rPr lang="en-US" b="1" dirty="0"/>
              <a:t> class holds implementation-specific information about a type</a:t>
            </a:r>
          </a:p>
          <a:p>
            <a:pPr marL="285750" indent="-285750">
              <a:buFont typeface="Arial" panose="020B0604020202020204" pitchFamily="34" charset="0"/>
              <a:buChar char="•"/>
            </a:pPr>
            <a:r>
              <a:rPr lang="en-US" dirty="0"/>
              <a:t>Defined in </a:t>
            </a:r>
            <a:r>
              <a:rPr lang="en-US" b="1" dirty="0">
                <a:latin typeface="Consolas" panose="020B0609020204030204" pitchFamily="49" charset="0"/>
              </a:rPr>
              <a:t>&lt;</a:t>
            </a:r>
            <a:r>
              <a:rPr lang="en-US" b="1" dirty="0" err="1">
                <a:latin typeface="Consolas" panose="020B0609020204030204" pitchFamily="49" charset="0"/>
              </a:rPr>
              <a:t>typeinfo</a:t>
            </a:r>
            <a:r>
              <a:rPr lang="en-US" b="1" dirty="0">
                <a:latin typeface="Consolas" panose="020B0609020204030204" pitchFamily="49" charset="0"/>
              </a:rPr>
              <a:t>&gt;</a:t>
            </a:r>
          </a:p>
          <a:p>
            <a:endParaRPr lang="en-US" dirty="0"/>
          </a:p>
          <a:p>
            <a:r>
              <a:rPr lang="en-US" b="1" dirty="0"/>
              <a:t>Typical public member functions:</a:t>
            </a:r>
          </a:p>
          <a:p>
            <a:pPr marL="285750" indent="-285750">
              <a:buFont typeface="Arial" panose="020B0604020202020204" pitchFamily="34" charset="0"/>
              <a:buChar char="•"/>
            </a:pPr>
            <a:r>
              <a:rPr lang="en-US" dirty="0"/>
              <a:t>destructor (virtual)</a:t>
            </a:r>
          </a:p>
          <a:p>
            <a:pPr marL="285750" indent="-285750">
              <a:buFont typeface="Arial" panose="020B0604020202020204" pitchFamily="34" charset="0"/>
              <a:buChar char="•"/>
            </a:pPr>
            <a:r>
              <a:rPr lang="en-US" b="1" dirty="0">
                <a:latin typeface="Consolas" panose="020B0609020204030204" pitchFamily="49" charset="0"/>
              </a:rPr>
              <a:t>==</a:t>
            </a:r>
            <a:r>
              <a:rPr lang="en-US" dirty="0"/>
              <a:t> operator</a:t>
            </a:r>
          </a:p>
          <a:p>
            <a:pPr marL="285750" indent="-285750">
              <a:buFont typeface="Arial" panose="020B0604020202020204" pitchFamily="34" charset="0"/>
              <a:buChar char="•"/>
            </a:pPr>
            <a:r>
              <a:rPr lang="en-US" b="1" dirty="0">
                <a:latin typeface="Consolas" panose="020B0609020204030204" pitchFamily="49" charset="0"/>
              </a:rPr>
              <a:t>!= </a:t>
            </a:r>
            <a:r>
              <a:rPr lang="en-US" dirty="0"/>
              <a:t>(operator – </a:t>
            </a:r>
            <a:r>
              <a:rPr lang="en-US" i="1" dirty="0"/>
              <a:t>removed C++ 20</a:t>
            </a:r>
            <a:r>
              <a:rPr lang="en-US" dirty="0"/>
              <a:t>)</a:t>
            </a:r>
          </a:p>
          <a:p>
            <a:pPr marL="285750" indent="-285750">
              <a:buFont typeface="Arial" panose="020B0604020202020204" pitchFamily="34" charset="0"/>
              <a:buChar char="•"/>
            </a:pPr>
            <a:r>
              <a:rPr lang="en-US" dirty="0"/>
              <a:t>before </a:t>
            </a:r>
          </a:p>
          <a:p>
            <a:pPr marL="285750" indent="-285750">
              <a:buFont typeface="Arial" panose="020B0604020202020204" pitchFamily="34" charset="0"/>
              <a:buChar char="•"/>
            </a:pPr>
            <a:r>
              <a:rPr lang="en-US" dirty="0" err="1"/>
              <a:t>hash_code</a:t>
            </a:r>
            <a:r>
              <a:rPr lang="en-US" dirty="0"/>
              <a:t> </a:t>
            </a:r>
          </a:p>
          <a:p>
            <a:pPr marL="285750" indent="-285750">
              <a:buFont typeface="Arial" panose="020B0604020202020204" pitchFamily="34" charset="0"/>
              <a:buChar char="•"/>
            </a:pPr>
            <a:r>
              <a:rPr lang="en-US" dirty="0"/>
              <a:t>name (implementation defined)</a:t>
            </a:r>
          </a:p>
          <a:p>
            <a:endParaRPr lang="en-US" b="1" dirty="0"/>
          </a:p>
          <a:p>
            <a:endParaRPr lang="en-GB" b="1" dirty="0"/>
          </a:p>
          <a:p>
            <a:endParaRPr lang="en-GB" dirty="0"/>
          </a:p>
        </p:txBody>
      </p:sp>
    </p:spTree>
    <p:extLst>
      <p:ext uri="{BB962C8B-B14F-4D97-AF65-F5344CB8AC3E}">
        <p14:creationId xmlns:p14="http://schemas.microsoft.com/office/powerpoint/2010/main" val="282699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FAB6E4-DABF-6782-00C5-9DAF90DF74BB}"/>
              </a:ext>
            </a:extLst>
          </p:cNvPr>
          <p:cNvSpPr>
            <a:spLocks noGrp="1"/>
          </p:cNvSpPr>
          <p:nvPr>
            <p:ph type="body" sz="quarter" idx="10"/>
          </p:nvPr>
        </p:nvSpPr>
        <p:spPr/>
        <p:txBody>
          <a:bodyPr/>
          <a:lstStyle/>
          <a:p>
            <a:r>
              <a:rPr lang="en-GB" cap="none" dirty="0"/>
              <a:t>RTTI Example</a:t>
            </a:r>
          </a:p>
        </p:txBody>
      </p:sp>
      <p:sp>
        <p:nvSpPr>
          <p:cNvPr id="4" name="TextBox 3">
            <a:extLst>
              <a:ext uri="{FF2B5EF4-FFF2-40B4-BE49-F238E27FC236}">
                <a16:creationId xmlns:a16="http://schemas.microsoft.com/office/drawing/2014/main" id="{2CB10EEF-0E1F-CB54-A854-9DE37BE7F93D}"/>
              </a:ext>
            </a:extLst>
          </p:cNvPr>
          <p:cNvSpPr txBox="1"/>
          <p:nvPr/>
        </p:nvSpPr>
        <p:spPr>
          <a:xfrm>
            <a:off x="4441216" y="596842"/>
            <a:ext cx="6887184" cy="5262979"/>
          </a:xfrm>
          <a:prstGeom prst="rect">
            <a:avLst/>
          </a:prstGeom>
          <a:solidFill>
            <a:srgbClr val="000000"/>
          </a:solidFill>
        </p:spPr>
        <p:txBody>
          <a:bodyPr wrap="square">
            <a:spAutoFit/>
          </a:bodyPr>
          <a:lstStyle/>
          <a:p>
            <a:r>
              <a:rPr lang="en-GB" sz="1400" b="0" dirty="0">
                <a:solidFill>
                  <a:srgbClr val="C586C0"/>
                </a:solidFill>
                <a:effectLst/>
                <a:latin typeface="Consolas" panose="020B0609020204030204" pitchFamily="49" charset="0"/>
              </a:rPr>
              <a:t>#include</a:t>
            </a:r>
            <a:r>
              <a:rPr lang="en-GB" sz="1400" b="0" dirty="0">
                <a:solidFill>
                  <a:srgbClr val="569CD6"/>
                </a:solidFill>
                <a:effectLst/>
                <a:latin typeface="Consolas" panose="020B0609020204030204" pitchFamily="49" charset="0"/>
              </a:rPr>
              <a:t> </a:t>
            </a:r>
            <a:r>
              <a:rPr lang="en-GB" sz="1400" b="0" dirty="0">
                <a:solidFill>
                  <a:srgbClr val="CE9178"/>
                </a:solidFill>
                <a:effectLst/>
                <a:latin typeface="Consolas" panose="020B0609020204030204" pitchFamily="49" charset="0"/>
              </a:rPr>
              <a:t>&lt;iostream&gt;</a:t>
            </a:r>
            <a:endParaRPr lang="en-GB" sz="1400" b="0" dirty="0">
              <a:solidFill>
                <a:srgbClr val="FFFFFF"/>
              </a:solidFill>
              <a:effectLst/>
              <a:latin typeface="Consolas" panose="020B0609020204030204" pitchFamily="49" charset="0"/>
            </a:endParaRPr>
          </a:p>
          <a:p>
            <a:r>
              <a:rPr lang="en-GB" sz="1400" b="0" dirty="0">
                <a:solidFill>
                  <a:srgbClr val="C586C0"/>
                </a:solidFill>
                <a:effectLst/>
                <a:latin typeface="Consolas" panose="020B0609020204030204" pitchFamily="49" charset="0"/>
              </a:rPr>
              <a:t>#include</a:t>
            </a:r>
            <a:r>
              <a:rPr lang="en-GB" sz="1400" b="0" dirty="0">
                <a:solidFill>
                  <a:srgbClr val="569CD6"/>
                </a:solidFill>
                <a:effectLst/>
                <a:latin typeface="Consolas" panose="020B0609020204030204" pitchFamily="49" charset="0"/>
              </a:rPr>
              <a:t> </a:t>
            </a:r>
            <a:r>
              <a:rPr lang="en-GB" sz="1400" b="0" dirty="0">
                <a:solidFill>
                  <a:srgbClr val="CE9178"/>
                </a:solidFill>
                <a:effectLst/>
                <a:latin typeface="Consolas" panose="020B0609020204030204" pitchFamily="49" charset="0"/>
              </a:rPr>
              <a:t>&lt;</a:t>
            </a:r>
            <a:r>
              <a:rPr lang="en-GB" sz="1400" b="0" dirty="0" err="1">
                <a:solidFill>
                  <a:srgbClr val="CE9178"/>
                </a:solidFill>
                <a:effectLst/>
                <a:latin typeface="Consolas" panose="020B0609020204030204" pitchFamily="49" charset="0"/>
              </a:rPr>
              <a:t>typeinfo</a:t>
            </a:r>
            <a:r>
              <a:rPr lang="en-GB" sz="1400" b="0" dirty="0">
                <a:solidFill>
                  <a:srgbClr val="CE9178"/>
                </a:solidFill>
                <a:effectLst/>
                <a:latin typeface="Consolas" panose="020B0609020204030204" pitchFamily="49" charset="0"/>
              </a:rPr>
              <a:t>&gt;</a:t>
            </a:r>
            <a:endParaRPr lang="en-GB" sz="1400" b="0" dirty="0">
              <a:solidFill>
                <a:srgbClr val="FFFFFF"/>
              </a:solidFill>
              <a:effectLst/>
              <a:latin typeface="Consolas" panose="020B0609020204030204" pitchFamily="49" charset="0"/>
            </a:endParaRP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Base</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virtual</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~Base</a:t>
            </a:r>
            <a:r>
              <a:rPr lang="en-GB" sz="1400" b="0" dirty="0">
                <a:solidFill>
                  <a:srgbClr val="FFFFFF"/>
                </a:solidFill>
                <a:effectLst/>
                <a:latin typeface="Consolas" panose="020B0609020204030204" pitchFamily="49" charset="0"/>
              </a:rPr>
              <a:t>() {}</a:t>
            </a:r>
            <a:r>
              <a:rPr lang="en-GB" sz="1400" b="0" dirty="0">
                <a:solidFill>
                  <a:srgbClr val="7CA668"/>
                </a:solidFill>
                <a:effectLst/>
                <a:latin typeface="Consolas" panose="020B0609020204030204" pitchFamily="49" charset="0"/>
              </a:rPr>
              <a:t> // class polymorphic via virtual destructor</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Derived</a:t>
            </a:r>
            <a:r>
              <a:rPr lang="en-GB" sz="1400" b="0" dirty="0">
                <a:solidFill>
                  <a:srgbClr val="FFFFFF"/>
                </a:solidFill>
                <a:effectLst/>
                <a:latin typeface="Consolas" panose="020B0609020204030204" pitchFamily="49" charset="0"/>
              </a:rPr>
              <a:t> : </a:t>
            </a:r>
            <a:r>
              <a:rPr lang="en-GB" sz="1400" b="0" dirty="0">
                <a:solidFill>
                  <a:srgbClr val="569CD6"/>
                </a:solidFill>
                <a:effectLst/>
                <a:latin typeface="Consolas" panose="020B0609020204030204" pitchFamily="49" charset="0"/>
              </a:rPr>
              <a:t>public</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Base</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main</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Base</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basePtr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new</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Derived</a:t>
            </a:r>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7CA668"/>
                </a:solidFill>
                <a:effectLst/>
                <a:latin typeface="Consolas" panose="020B0609020204030204" pitchFamily="49" charset="0"/>
              </a:rPr>
              <a:t>    // Use </a:t>
            </a:r>
            <a:r>
              <a:rPr lang="en-GB" sz="1400" b="0" dirty="0" err="1">
                <a:solidFill>
                  <a:srgbClr val="7CA668"/>
                </a:solidFill>
                <a:effectLst/>
                <a:latin typeface="Consolas" panose="020B0609020204030204" pitchFamily="49" charset="0"/>
              </a:rPr>
              <a:t>typeid</a:t>
            </a:r>
            <a:r>
              <a:rPr lang="en-GB" sz="1400" b="0" dirty="0">
                <a:solidFill>
                  <a:srgbClr val="7CA668"/>
                </a:solidFill>
                <a:effectLst/>
                <a:latin typeface="Consolas" panose="020B0609020204030204" pitchFamily="49" charset="0"/>
              </a:rPr>
              <a:t> operator to get runtime information</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type_info</a:t>
            </a:r>
            <a:r>
              <a:rPr lang="en-GB" sz="1400" b="0" dirty="0">
                <a:solidFill>
                  <a:srgbClr val="D4D4D4"/>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typeInfo</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D4D4D4"/>
                </a:solidFill>
                <a:effectLst/>
                <a:latin typeface="Consolas" panose="020B0609020204030204" pitchFamily="49" charset="0"/>
              </a:rPr>
              <a:t>typeid</a:t>
            </a:r>
            <a:r>
              <a:rPr lang="en-GB" sz="1400" b="0" dirty="0">
                <a:solidFill>
                  <a:srgbClr val="FFFFFF"/>
                </a:solidFill>
                <a:effectLst/>
                <a:latin typeface="Consolas" panose="020B0609020204030204" pitchFamily="49" charset="0"/>
              </a:rPr>
              <a:t>(</a:t>
            </a:r>
            <a:r>
              <a:rPr lang="en-GB" sz="1400" b="0" dirty="0">
                <a:solidFill>
                  <a:srgbClr val="D4D4D4"/>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basePtr</a:t>
            </a:r>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7CA668"/>
                </a:solidFill>
                <a:effectLst/>
                <a:latin typeface="Consolas" panose="020B0609020204030204" pitchFamily="49" charset="0"/>
              </a:rPr>
              <a:t>    // What type is it?</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typeInfo</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D4D4D4"/>
                </a:solidFill>
                <a:effectLst/>
                <a:latin typeface="Consolas" panose="020B0609020204030204" pitchFamily="49" charset="0"/>
              </a:rPr>
              <a:t>typeid</a:t>
            </a:r>
            <a:r>
              <a:rPr lang="en-GB" sz="1400" b="0" dirty="0">
                <a:solidFill>
                  <a:srgbClr val="FFFFFF"/>
                </a:solidFill>
                <a:effectLst/>
                <a:latin typeface="Consolas" panose="020B0609020204030204" pitchFamily="49" charset="0"/>
              </a:rPr>
              <a:t>(Base))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"Pointer to Base class.</a:t>
            </a:r>
            <a:r>
              <a:rPr lang="en-GB" sz="1400" b="0" dirty="0">
                <a:solidFill>
                  <a:srgbClr val="569CD6"/>
                </a:solidFill>
                <a:effectLst/>
                <a:latin typeface="Consolas" panose="020B0609020204030204" pitchFamily="49" charset="0"/>
              </a:rPr>
              <a:t>\n</a:t>
            </a:r>
            <a:r>
              <a:rPr lang="en-GB" sz="1400" b="0" dirty="0">
                <a:solidFill>
                  <a:srgbClr val="CE9178"/>
                </a:solidFill>
                <a:effectLst/>
                <a:latin typeface="Consolas" panose="020B0609020204030204" pitchFamily="49" charset="0"/>
              </a:rPr>
              <a:t>"</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else</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typeInfo</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D4D4D4"/>
                </a:solidFill>
                <a:effectLst/>
                <a:latin typeface="Consolas" panose="020B0609020204030204" pitchFamily="49" charset="0"/>
              </a:rPr>
              <a:t>typeid</a:t>
            </a:r>
            <a:r>
              <a:rPr lang="en-GB" sz="1400" b="0" dirty="0">
                <a:solidFill>
                  <a:srgbClr val="FFFFFF"/>
                </a:solidFill>
                <a:effectLst/>
                <a:latin typeface="Consolas" panose="020B0609020204030204" pitchFamily="49" charset="0"/>
              </a:rPr>
              <a:t>(Derived))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"Pointer to Derived class.</a:t>
            </a:r>
            <a:r>
              <a:rPr lang="en-GB" sz="1400" b="0" dirty="0">
                <a:solidFill>
                  <a:srgbClr val="569CD6"/>
                </a:solidFill>
                <a:effectLst/>
                <a:latin typeface="Consolas" panose="020B0609020204030204" pitchFamily="49" charset="0"/>
              </a:rPr>
              <a:t>\n</a:t>
            </a:r>
            <a:r>
              <a:rPr lang="en-GB" sz="1400" b="0" dirty="0">
                <a:solidFill>
                  <a:srgbClr val="CE9178"/>
                </a:solidFill>
                <a:effectLst/>
                <a:latin typeface="Consolas" panose="020B0609020204030204" pitchFamily="49" charset="0"/>
              </a:rPr>
              <a:t>"</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else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"Pointer to ???</a:t>
            </a:r>
            <a:r>
              <a:rPr lang="en-GB" sz="1400" b="0" dirty="0">
                <a:solidFill>
                  <a:srgbClr val="569CD6"/>
                </a:solidFill>
                <a:effectLst/>
                <a:latin typeface="Consolas" panose="020B0609020204030204" pitchFamily="49" charset="0"/>
              </a:rPr>
              <a:t>\n</a:t>
            </a:r>
            <a:r>
              <a:rPr lang="en-GB" sz="1400" b="0" dirty="0">
                <a:solidFill>
                  <a:srgbClr val="CE9178"/>
                </a:solidFill>
                <a:effectLst/>
                <a:latin typeface="Consolas" panose="020B0609020204030204" pitchFamily="49" charset="0"/>
              </a:rPr>
              <a:t>"</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FFC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72EEED84-1659-8C01-B5F9-B84541F08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17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Upcasting</a:t>
            </a:r>
          </a:p>
        </p:txBody>
      </p:sp>
      <p:sp>
        <p:nvSpPr>
          <p:cNvPr id="4" name="TextBox 3">
            <a:extLst>
              <a:ext uri="{FF2B5EF4-FFF2-40B4-BE49-F238E27FC236}">
                <a16:creationId xmlns:a16="http://schemas.microsoft.com/office/drawing/2014/main" id="{DB77D530-AD76-5E27-EFA7-33367FFA5B1A}"/>
              </a:ext>
            </a:extLst>
          </p:cNvPr>
          <p:cNvSpPr txBox="1"/>
          <p:nvPr/>
        </p:nvSpPr>
        <p:spPr>
          <a:xfrm>
            <a:off x="4340542" y="275322"/>
            <a:ext cx="7226617" cy="3416320"/>
          </a:xfrm>
          <a:prstGeom prst="rect">
            <a:avLst/>
          </a:prstGeom>
          <a:noFill/>
        </p:spPr>
        <p:txBody>
          <a:bodyPr wrap="square">
            <a:spAutoFit/>
          </a:bodyPr>
          <a:lstStyle/>
          <a:p>
            <a:endParaRPr lang="en-US" b="1" dirty="0">
              <a:solidFill>
                <a:srgbClr val="000000"/>
              </a:solidFill>
              <a:effectLst/>
            </a:endParaRPr>
          </a:p>
          <a:p>
            <a:r>
              <a:rPr lang="en-US" dirty="0">
                <a:solidFill>
                  <a:srgbClr val="000000"/>
                </a:solidFill>
                <a:effectLst/>
              </a:rPr>
              <a:t>What is an upcast?</a:t>
            </a:r>
          </a:p>
          <a:p>
            <a:r>
              <a:rPr lang="en-US" dirty="0">
                <a:solidFill>
                  <a:srgbClr val="000000"/>
                </a:solidFill>
                <a:effectLst/>
              </a:rPr>
              <a:t>What happens if we up-cast </a:t>
            </a:r>
            <a:r>
              <a:rPr lang="en-US" i="1" dirty="0">
                <a:solidFill>
                  <a:srgbClr val="000000"/>
                </a:solidFill>
                <a:effectLst/>
              </a:rPr>
              <a:t>by copy</a:t>
            </a:r>
            <a:r>
              <a:rPr lang="en-US" dirty="0">
                <a:solidFill>
                  <a:srgbClr val="000000"/>
                </a:solidFill>
                <a:effectLst/>
              </a:rPr>
              <a:t>?</a:t>
            </a:r>
          </a:p>
          <a:p>
            <a:r>
              <a:rPr lang="en-US" dirty="0">
                <a:solidFill>
                  <a:srgbClr val="000000"/>
                </a:solidFill>
                <a:effectLst/>
              </a:rPr>
              <a:t>What happens if we up-cast </a:t>
            </a:r>
            <a:r>
              <a:rPr lang="en-US" i="1" dirty="0">
                <a:solidFill>
                  <a:srgbClr val="000000"/>
                </a:solidFill>
                <a:effectLst/>
              </a:rPr>
              <a:t>by reference </a:t>
            </a:r>
            <a:r>
              <a:rPr lang="en-US" dirty="0">
                <a:solidFill>
                  <a:srgbClr val="000000"/>
                </a:solidFill>
                <a:effectLst/>
              </a:rPr>
              <a:t>or </a:t>
            </a:r>
            <a:r>
              <a:rPr lang="en-US" i="1" dirty="0">
                <a:solidFill>
                  <a:srgbClr val="000000"/>
                </a:solidFill>
                <a:effectLst/>
              </a:rPr>
              <a:t>pointer</a:t>
            </a:r>
            <a:r>
              <a:rPr lang="en-US" dirty="0">
                <a:solidFill>
                  <a:srgbClr val="000000"/>
                </a:solidFill>
                <a:effectLst/>
              </a:rPr>
              <a:t>?</a:t>
            </a:r>
          </a:p>
          <a:p>
            <a:endParaRPr lang="en-US" b="1" dirty="0">
              <a:solidFill>
                <a:srgbClr val="000000"/>
              </a:solidFill>
            </a:endParaRPr>
          </a:p>
          <a:p>
            <a:r>
              <a:rPr lang="en-GB" b="1" dirty="0">
                <a:solidFill>
                  <a:srgbClr val="000000"/>
                </a:solidFill>
              </a:rPr>
              <a:t>Static Upcast</a:t>
            </a:r>
          </a:p>
          <a:p>
            <a:endParaRPr lang="en-GB" b="1" dirty="0">
              <a:solidFill>
                <a:srgbClr val="000000"/>
              </a:solidFill>
            </a:endParaRPr>
          </a:p>
          <a:p>
            <a:endParaRPr lang="en-GB" b="1" dirty="0">
              <a:solidFill>
                <a:srgbClr val="000000"/>
              </a:solidFill>
            </a:endParaRPr>
          </a:p>
          <a:p>
            <a:endParaRPr lang="en-GB" dirty="0">
              <a:solidFill>
                <a:srgbClr val="000000"/>
              </a:solidFill>
            </a:endParaRPr>
          </a:p>
          <a:p>
            <a:endParaRPr lang="en-GB" dirty="0">
              <a:solidFill>
                <a:srgbClr val="000000"/>
              </a:solidFill>
            </a:endParaRPr>
          </a:p>
          <a:p>
            <a:endParaRPr lang="en-GB" dirty="0">
              <a:solidFill>
                <a:srgbClr val="000000"/>
              </a:solidFill>
            </a:endParaRPr>
          </a:p>
          <a:p>
            <a:endParaRPr lang="en-US" b="0" dirty="0">
              <a:solidFill>
                <a:srgbClr val="000000"/>
              </a:solidFill>
              <a:effectLst/>
            </a:endParaRPr>
          </a:p>
        </p:txBody>
      </p:sp>
      <p:sp>
        <p:nvSpPr>
          <p:cNvPr id="5" name="TextBox 4">
            <a:extLst>
              <a:ext uri="{FF2B5EF4-FFF2-40B4-BE49-F238E27FC236}">
                <a16:creationId xmlns:a16="http://schemas.microsoft.com/office/drawing/2014/main" id="{7BB70CD4-5784-D251-4F44-45279E738E89}"/>
              </a:ext>
            </a:extLst>
          </p:cNvPr>
          <p:cNvSpPr txBox="1"/>
          <p:nvPr/>
        </p:nvSpPr>
        <p:spPr>
          <a:xfrm>
            <a:off x="4438968" y="2014259"/>
            <a:ext cx="6887184" cy="584775"/>
          </a:xfrm>
          <a:prstGeom prst="rect">
            <a:avLst/>
          </a:prstGeom>
          <a:solidFill>
            <a:srgbClr val="000000"/>
          </a:solidFill>
        </p:spPr>
        <p:txBody>
          <a:bodyPr wrap="square">
            <a:spAutoFit/>
          </a:bodyPr>
          <a:lstStyle/>
          <a:p>
            <a:r>
              <a:rPr lang="en-US" sz="1600" b="0" dirty="0" err="1">
                <a:solidFill>
                  <a:srgbClr val="569CD6"/>
                </a:solidFill>
                <a:effectLst/>
                <a:latin typeface="Consolas" panose="020B0609020204030204" pitchFamily="49" charset="0"/>
              </a:rPr>
              <a:t>static_cast</a:t>
            </a:r>
            <a:r>
              <a:rPr lang="en-US" sz="1600" b="0" dirty="0">
                <a:solidFill>
                  <a:srgbClr val="D4D4D4"/>
                </a:solidFill>
                <a:effectLst/>
                <a:latin typeface="Consolas" panose="020B0609020204030204" pitchFamily="49" charset="0"/>
              </a:rPr>
              <a:t>&lt;</a:t>
            </a:r>
            <a:r>
              <a:rPr lang="en-US" sz="1600" b="0" dirty="0">
                <a:solidFill>
                  <a:schemeClr val="bg1"/>
                </a:solidFill>
                <a:effectLst/>
                <a:latin typeface="Consolas" panose="020B0609020204030204" pitchFamily="49" charset="0"/>
              </a:rPr>
              <a:t>base-class</a:t>
            </a:r>
            <a:r>
              <a:rPr lang="en-US" sz="1600" b="0" dirty="0">
                <a:solidFill>
                  <a:srgbClr val="FFFFFF"/>
                </a:solidFill>
                <a:effectLst/>
                <a:latin typeface="Consolas" panose="020B0609020204030204" pitchFamily="49" charset="0"/>
              </a:rPr>
              <a:t>[</a:t>
            </a:r>
            <a:r>
              <a:rPr lang="en-US" sz="1600" b="0" dirty="0">
                <a:solidFill>
                  <a:srgbClr val="FFC000"/>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a:t>
            </a:r>
            <a:r>
              <a:rPr lang="en-US" sz="1600" b="0" dirty="0">
                <a:solidFill>
                  <a:srgbClr val="D4D4D4"/>
                </a:solidFill>
                <a:effectLst/>
                <a:latin typeface="Consolas" panose="020B0609020204030204" pitchFamily="49" charset="0"/>
              </a:rPr>
              <a:t>&gt;</a:t>
            </a:r>
            <a:r>
              <a:rPr lang="en-US" sz="1600" b="0" dirty="0">
                <a:solidFill>
                  <a:srgbClr val="FFFFFF"/>
                </a:solidFill>
                <a:effectLst/>
                <a:latin typeface="Consolas" panose="020B0609020204030204" pitchFamily="49" charset="0"/>
              </a:rPr>
              <a:t>(</a:t>
            </a:r>
            <a:r>
              <a:rPr lang="en-US" sz="1600" b="0" dirty="0">
                <a:solidFill>
                  <a:schemeClr val="bg1"/>
                </a:solidFill>
                <a:effectLst/>
                <a:latin typeface="Consolas" panose="020B0609020204030204" pitchFamily="49" charset="0"/>
              </a:rPr>
              <a:t>my-derived</a:t>
            </a:r>
            <a:r>
              <a:rPr lang="en-US" sz="1600" dirty="0">
                <a:solidFill>
                  <a:schemeClr val="bg1"/>
                </a:solidFill>
                <a:latin typeface="Consolas" panose="020B0609020204030204" pitchFamily="49" charset="0"/>
              </a:rPr>
              <a:t>-</a:t>
            </a:r>
            <a:r>
              <a:rPr lang="en-US" sz="1600" b="0" dirty="0">
                <a:solidFill>
                  <a:schemeClr val="bg1"/>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[_</a:t>
            </a:r>
            <a:r>
              <a:rPr lang="en-US" sz="1600" b="0" dirty="0" err="1">
                <a:solidFill>
                  <a:srgbClr val="FFFFFF"/>
                </a:solidFill>
                <a:effectLst/>
                <a:latin typeface="Consolas" panose="020B0609020204030204" pitchFamily="49" charset="0"/>
              </a:rPr>
              <a:t>ref_ptr</a:t>
            </a:r>
            <a:r>
              <a:rPr lang="en-US" sz="1600" b="0" dirty="0">
                <a:solidFill>
                  <a:srgbClr val="FFFFFF"/>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some_base_fn</a:t>
            </a:r>
            <a:r>
              <a:rPr lang="en-US" sz="1600" b="0" dirty="0">
                <a:solidFill>
                  <a:srgbClr val="FFFFFF"/>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0C9B6AA8-ACF4-B9C5-59DB-B9F9FFD02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208008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8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3F15A-3882-D164-0CDA-2A9010199338}"/>
              </a:ext>
            </a:extLst>
          </p:cNvPr>
          <p:cNvSpPr>
            <a:spLocks noGrp="1"/>
          </p:cNvSpPr>
          <p:nvPr>
            <p:ph type="body" sz="quarter" idx="10"/>
          </p:nvPr>
        </p:nvSpPr>
        <p:spPr/>
        <p:txBody>
          <a:bodyPr/>
          <a:lstStyle/>
          <a:p>
            <a:r>
              <a:rPr lang="en-GB" cap="none" dirty="0"/>
              <a:t>LSP</a:t>
            </a:r>
          </a:p>
        </p:txBody>
      </p:sp>
      <p:sp>
        <p:nvSpPr>
          <p:cNvPr id="3" name="Text Placeholder 2">
            <a:extLst>
              <a:ext uri="{FF2B5EF4-FFF2-40B4-BE49-F238E27FC236}">
                <a16:creationId xmlns:a16="http://schemas.microsoft.com/office/drawing/2014/main" id="{53F24271-2F14-1A05-7936-8F174944DC76}"/>
              </a:ext>
            </a:extLst>
          </p:cNvPr>
          <p:cNvSpPr>
            <a:spLocks noGrp="1"/>
          </p:cNvSpPr>
          <p:nvPr>
            <p:ph type="body" sz="quarter" idx="15"/>
          </p:nvPr>
        </p:nvSpPr>
        <p:spPr>
          <a:xfrm>
            <a:off x="4728528" y="481304"/>
            <a:ext cx="6792912" cy="4094163"/>
          </a:xfrm>
        </p:spPr>
        <p:txBody>
          <a:bodyPr/>
          <a:lstStyle/>
          <a:p>
            <a:r>
              <a:rPr lang="en-US" dirty="0">
                <a:solidFill>
                  <a:srgbClr val="000000"/>
                </a:solidFill>
              </a:rPr>
              <a:t>What is </a:t>
            </a:r>
            <a:r>
              <a:rPr lang="en-US" b="1" dirty="0" err="1">
                <a:solidFill>
                  <a:srgbClr val="000000"/>
                </a:solidFill>
              </a:rPr>
              <a:t>Liskov</a:t>
            </a:r>
            <a:r>
              <a:rPr lang="en-US" b="1" dirty="0">
                <a:solidFill>
                  <a:srgbClr val="000000"/>
                </a:solidFill>
              </a:rPr>
              <a:t> Substitution Principle (LSP)</a:t>
            </a:r>
            <a:r>
              <a:rPr lang="en-US" dirty="0">
                <a:solidFill>
                  <a:srgbClr val="000000"/>
                </a:solidFill>
              </a:rPr>
              <a:t>?</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It is the “</a:t>
            </a:r>
            <a:r>
              <a:rPr lang="en-US" b="1" dirty="0">
                <a:solidFill>
                  <a:srgbClr val="000000"/>
                </a:solidFill>
              </a:rPr>
              <a:t>L</a:t>
            </a:r>
            <a:r>
              <a:rPr lang="en-US" dirty="0">
                <a:solidFill>
                  <a:srgbClr val="000000"/>
                </a:solidFill>
              </a:rPr>
              <a:t>” in the </a:t>
            </a:r>
            <a:r>
              <a:rPr lang="en-US" b="1" dirty="0">
                <a:solidFill>
                  <a:srgbClr val="000000"/>
                </a:solidFill>
              </a:rPr>
              <a:t>5 SOLID principles</a:t>
            </a:r>
          </a:p>
          <a:p>
            <a:pPr marL="285750" indent="-285750">
              <a:buFont typeface="Arial" panose="020B0604020202020204" pitchFamily="34" charset="0"/>
              <a:buChar char="•"/>
            </a:pPr>
            <a:r>
              <a:rPr lang="en-US" dirty="0">
                <a:solidFill>
                  <a:srgbClr val="000000"/>
                </a:solidFill>
              </a:rPr>
              <a:t>A foundational set of guidelines for OOP</a:t>
            </a:r>
          </a:p>
          <a:p>
            <a:endParaRPr lang="en-US" dirty="0">
              <a:solidFill>
                <a:srgbClr val="000000"/>
              </a:solidFill>
            </a:endParaRPr>
          </a:p>
          <a:p>
            <a:endParaRPr lang="en-US" dirty="0">
              <a:solidFill>
                <a:srgbClr val="000000"/>
              </a:solidFill>
            </a:endParaRPr>
          </a:p>
          <a:p>
            <a:r>
              <a:rPr lang="en-US" b="1" dirty="0">
                <a:solidFill>
                  <a:srgbClr val="000000"/>
                </a:solidFill>
              </a:rPr>
              <a:t>Some key questions:</a:t>
            </a:r>
          </a:p>
          <a:p>
            <a:pPr marL="285750" indent="-285750">
              <a:buFont typeface="Arial" panose="020B0604020202020204" pitchFamily="34" charset="0"/>
              <a:buChar char="•"/>
            </a:pPr>
            <a:r>
              <a:rPr lang="en-US" dirty="0">
                <a:solidFill>
                  <a:srgbClr val="000000"/>
                </a:solidFill>
              </a:rPr>
              <a:t>What does this mean?</a:t>
            </a:r>
          </a:p>
          <a:p>
            <a:pPr marL="285750" indent="-285750">
              <a:buFont typeface="Arial" panose="020B0604020202020204" pitchFamily="34" charset="0"/>
              <a:buChar char="•"/>
            </a:pPr>
            <a:r>
              <a:rPr lang="en-US" dirty="0">
                <a:solidFill>
                  <a:srgbClr val="000000"/>
                </a:solidFill>
              </a:rPr>
              <a:t>What would we do instead?</a:t>
            </a:r>
          </a:p>
          <a:p>
            <a:pPr marL="285750" indent="-285750">
              <a:buFont typeface="Arial" panose="020B0604020202020204" pitchFamily="34" charset="0"/>
              <a:buChar char="•"/>
            </a:pPr>
            <a:r>
              <a:rPr lang="en-US" dirty="0">
                <a:solidFill>
                  <a:srgbClr val="000000"/>
                </a:solidFill>
              </a:rPr>
              <a:t>Is it always safe?</a:t>
            </a:r>
          </a:p>
          <a:p>
            <a:endParaRPr lang="en-GB" dirty="0"/>
          </a:p>
        </p:txBody>
      </p:sp>
      <p:sp>
        <p:nvSpPr>
          <p:cNvPr id="5" name="TextBox 4">
            <a:extLst>
              <a:ext uri="{FF2B5EF4-FFF2-40B4-BE49-F238E27FC236}">
                <a16:creationId xmlns:a16="http://schemas.microsoft.com/office/drawing/2014/main" id="{25A1CB10-78FF-77A2-1BCF-9AA257843671}"/>
              </a:ext>
            </a:extLst>
          </p:cNvPr>
          <p:cNvSpPr txBox="1"/>
          <p:nvPr/>
        </p:nvSpPr>
        <p:spPr>
          <a:xfrm>
            <a:off x="5351682" y="1035665"/>
            <a:ext cx="6097904" cy="1323439"/>
          </a:xfrm>
          <a:prstGeom prst="rect">
            <a:avLst/>
          </a:prstGeom>
          <a:solidFill>
            <a:schemeClr val="tx1">
              <a:lumMod val="10000"/>
              <a:lumOff val="90000"/>
            </a:schemeClr>
          </a:solidFill>
        </p:spPr>
        <p:txBody>
          <a:bodyPr wrap="square">
            <a:spAutoFit/>
          </a:bodyPr>
          <a:lstStyle/>
          <a:p>
            <a:r>
              <a:rPr lang="en-US" sz="1600" i="1" dirty="0"/>
              <a:t>Objects of a superclass should be replaceable with objects of a subclass without affecting the correctness of the program.</a:t>
            </a:r>
          </a:p>
          <a:p>
            <a:endParaRPr lang="en-US" sz="1600" i="1" dirty="0">
              <a:solidFill>
                <a:srgbClr val="000000"/>
              </a:solidFill>
            </a:endParaRPr>
          </a:p>
          <a:p>
            <a:r>
              <a:rPr lang="en-US" sz="1600" i="1" dirty="0">
                <a:solidFill>
                  <a:srgbClr val="000000"/>
                </a:solidFill>
              </a:rPr>
              <a:t>Barbara </a:t>
            </a:r>
            <a:r>
              <a:rPr lang="en-US" sz="1600" i="1" dirty="0" err="1">
                <a:solidFill>
                  <a:srgbClr val="000000"/>
                </a:solidFill>
              </a:rPr>
              <a:t>Liskov</a:t>
            </a:r>
            <a:r>
              <a:rPr lang="en-US" sz="1600" i="1" dirty="0">
                <a:solidFill>
                  <a:srgbClr val="000000"/>
                </a:solidFill>
              </a:rPr>
              <a:t>, 1987</a:t>
            </a:r>
            <a:endParaRPr lang="en-US" sz="1600" dirty="0">
              <a:solidFill>
                <a:srgbClr val="000000"/>
              </a:solidFill>
            </a:endParaRPr>
          </a:p>
        </p:txBody>
      </p:sp>
    </p:spTree>
    <p:extLst>
      <p:ext uri="{BB962C8B-B14F-4D97-AF65-F5344CB8AC3E}">
        <p14:creationId xmlns:p14="http://schemas.microsoft.com/office/powerpoint/2010/main" val="247070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err="1"/>
              <a:t>Downcasting</a:t>
            </a:r>
            <a:endParaRPr lang="en-GB" cap="none" dirty="0"/>
          </a:p>
        </p:txBody>
      </p:sp>
      <p:sp>
        <p:nvSpPr>
          <p:cNvPr id="4" name="TextBox 3">
            <a:extLst>
              <a:ext uri="{FF2B5EF4-FFF2-40B4-BE49-F238E27FC236}">
                <a16:creationId xmlns:a16="http://schemas.microsoft.com/office/drawing/2014/main" id="{DB77D530-AD76-5E27-EFA7-33367FFA5B1A}"/>
              </a:ext>
            </a:extLst>
          </p:cNvPr>
          <p:cNvSpPr txBox="1"/>
          <p:nvPr/>
        </p:nvSpPr>
        <p:spPr>
          <a:xfrm>
            <a:off x="4340542" y="275322"/>
            <a:ext cx="7466673" cy="4801314"/>
          </a:xfrm>
          <a:prstGeom prst="rect">
            <a:avLst/>
          </a:prstGeom>
          <a:noFill/>
        </p:spPr>
        <p:txBody>
          <a:bodyPr wrap="square">
            <a:spAutoFit/>
          </a:bodyPr>
          <a:lstStyle/>
          <a:p>
            <a:endParaRPr lang="en-US" b="1" dirty="0">
              <a:solidFill>
                <a:srgbClr val="000000"/>
              </a:solidFill>
              <a:effectLst/>
            </a:endParaRPr>
          </a:p>
          <a:p>
            <a:r>
              <a:rPr lang="en-US" dirty="0">
                <a:solidFill>
                  <a:srgbClr val="000000"/>
                </a:solidFill>
                <a:effectLst/>
              </a:rPr>
              <a:t>What is a downcast?</a:t>
            </a:r>
          </a:p>
          <a:p>
            <a:r>
              <a:rPr lang="en-US" dirty="0">
                <a:solidFill>
                  <a:srgbClr val="000000"/>
                </a:solidFill>
                <a:effectLst/>
              </a:rPr>
              <a:t>What happens if we just try it?</a:t>
            </a:r>
          </a:p>
          <a:p>
            <a:endParaRPr lang="en-US" b="1" dirty="0">
              <a:solidFill>
                <a:srgbClr val="000000"/>
              </a:solidFill>
            </a:endParaRPr>
          </a:p>
          <a:p>
            <a:r>
              <a:rPr lang="en-GB" b="1" dirty="0">
                <a:solidFill>
                  <a:srgbClr val="000000"/>
                </a:solidFill>
              </a:rPr>
              <a:t>Static Downcast</a:t>
            </a:r>
          </a:p>
          <a:p>
            <a:endParaRPr lang="en-GB" b="1" dirty="0">
              <a:solidFill>
                <a:srgbClr val="000000"/>
              </a:solidFill>
            </a:endParaRPr>
          </a:p>
          <a:p>
            <a:endParaRPr lang="en-GB" b="1" dirty="0">
              <a:solidFill>
                <a:srgbClr val="000000"/>
              </a:solidFill>
            </a:endParaRPr>
          </a:p>
          <a:p>
            <a:endParaRPr lang="en-GB" dirty="0">
              <a:solidFill>
                <a:srgbClr val="000000"/>
              </a:solidFill>
            </a:endParaRPr>
          </a:p>
          <a:p>
            <a:endParaRPr lang="en-GB" dirty="0">
              <a:solidFill>
                <a:srgbClr val="000000"/>
              </a:solidFill>
            </a:endParaRPr>
          </a:p>
          <a:p>
            <a:endParaRPr lang="en-US" dirty="0">
              <a:solidFill>
                <a:srgbClr val="000000"/>
              </a:solidFill>
            </a:endParaRPr>
          </a:p>
          <a:p>
            <a:r>
              <a:rPr lang="en-US" dirty="0">
                <a:solidFill>
                  <a:srgbClr val="000000"/>
                </a:solidFill>
              </a:rPr>
              <a:t>What happens if we don't have a my-derived-class object?</a:t>
            </a:r>
          </a:p>
          <a:p>
            <a:endParaRPr lang="en-US" dirty="0">
              <a:solidFill>
                <a:srgbClr val="000000"/>
              </a:solidFill>
            </a:endParaRPr>
          </a:p>
          <a:p>
            <a:r>
              <a:rPr lang="en-US" dirty="0">
                <a:solidFill>
                  <a:srgbClr val="000000"/>
                </a:solidFill>
              </a:rPr>
              <a:t>Is it always wrong to static downcast?</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CRTP!</a:t>
            </a:r>
          </a:p>
          <a:p>
            <a:pPr marL="285750" indent="-285750">
              <a:buFont typeface="Arial" panose="020B0604020202020204" pitchFamily="34" charset="0"/>
              <a:buChar char="•"/>
            </a:pPr>
            <a:r>
              <a:rPr lang="en-US" dirty="0">
                <a:solidFill>
                  <a:srgbClr val="000000"/>
                </a:solidFill>
              </a:rPr>
              <a:t>STL uses static down-casting for iterators!</a:t>
            </a:r>
            <a:endParaRPr lang="en-GB" dirty="0">
              <a:solidFill>
                <a:srgbClr val="000000"/>
              </a:solidFill>
            </a:endParaRPr>
          </a:p>
          <a:p>
            <a:endParaRPr lang="en-US" b="0" dirty="0">
              <a:solidFill>
                <a:srgbClr val="000000"/>
              </a:solidFill>
              <a:effectLst/>
            </a:endParaRPr>
          </a:p>
        </p:txBody>
      </p:sp>
      <p:sp>
        <p:nvSpPr>
          <p:cNvPr id="5" name="TextBox 4">
            <a:extLst>
              <a:ext uri="{FF2B5EF4-FFF2-40B4-BE49-F238E27FC236}">
                <a16:creationId xmlns:a16="http://schemas.microsoft.com/office/drawing/2014/main" id="{7BB70CD4-5784-D251-4F44-45279E738E89}"/>
              </a:ext>
            </a:extLst>
          </p:cNvPr>
          <p:cNvSpPr txBox="1"/>
          <p:nvPr/>
        </p:nvSpPr>
        <p:spPr>
          <a:xfrm>
            <a:off x="4438968" y="2014259"/>
            <a:ext cx="6887184" cy="584775"/>
          </a:xfrm>
          <a:prstGeom prst="rect">
            <a:avLst/>
          </a:prstGeom>
          <a:solidFill>
            <a:srgbClr val="000000"/>
          </a:solidFill>
        </p:spPr>
        <p:txBody>
          <a:bodyPr wrap="square">
            <a:spAutoFit/>
          </a:bodyPr>
          <a:lstStyle/>
          <a:p>
            <a:r>
              <a:rPr lang="en-US" sz="1600" b="0" dirty="0" err="1">
                <a:solidFill>
                  <a:srgbClr val="569CD6"/>
                </a:solidFill>
                <a:effectLst/>
                <a:latin typeface="Consolas" panose="020B0609020204030204" pitchFamily="49" charset="0"/>
              </a:rPr>
              <a:t>static_cast</a:t>
            </a:r>
            <a:r>
              <a:rPr lang="en-US" sz="1600" b="0" dirty="0">
                <a:solidFill>
                  <a:srgbClr val="D4D4D4"/>
                </a:solidFill>
                <a:effectLst/>
                <a:latin typeface="Consolas" panose="020B0609020204030204" pitchFamily="49" charset="0"/>
              </a:rPr>
              <a:t>&lt;</a:t>
            </a:r>
            <a:r>
              <a:rPr lang="en-US" sz="1600" b="0" dirty="0">
                <a:solidFill>
                  <a:schemeClr val="bg1"/>
                </a:solidFill>
                <a:effectLst/>
                <a:latin typeface="Consolas" panose="020B0609020204030204" pitchFamily="49" charset="0"/>
              </a:rPr>
              <a:t>my-derived-class</a:t>
            </a:r>
            <a:r>
              <a:rPr lang="en-US" sz="1600" b="0" dirty="0">
                <a:solidFill>
                  <a:srgbClr val="FFFFFF"/>
                </a:solidFill>
                <a:effectLst/>
                <a:latin typeface="Consolas" panose="020B0609020204030204" pitchFamily="49" charset="0"/>
              </a:rPr>
              <a:t>[</a:t>
            </a:r>
            <a:r>
              <a:rPr lang="en-US" sz="1600" b="0" dirty="0">
                <a:solidFill>
                  <a:srgbClr val="FFC000"/>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a:t>
            </a:r>
            <a:r>
              <a:rPr lang="en-US" sz="1600" b="0" dirty="0">
                <a:solidFill>
                  <a:srgbClr val="D4D4D4"/>
                </a:solidFill>
                <a:effectLst/>
                <a:latin typeface="Consolas" panose="020B0609020204030204" pitchFamily="49" charset="0"/>
              </a:rPr>
              <a:t>&gt;</a:t>
            </a:r>
            <a:r>
              <a:rPr lang="en-US" sz="1600" b="0" dirty="0">
                <a:solidFill>
                  <a:srgbClr val="FFFFFF"/>
                </a:solidFill>
                <a:effectLst/>
                <a:latin typeface="Consolas" panose="020B0609020204030204" pitchFamily="49" charset="0"/>
              </a:rPr>
              <a:t>(</a:t>
            </a:r>
            <a:r>
              <a:rPr lang="en-US" sz="1600" b="0" dirty="0">
                <a:solidFill>
                  <a:schemeClr val="bg1"/>
                </a:solidFill>
                <a:effectLst/>
                <a:latin typeface="Consolas" panose="020B0609020204030204" pitchFamily="49" charset="0"/>
              </a:rPr>
              <a:t>base-class</a:t>
            </a:r>
            <a:r>
              <a:rPr lang="en-US" sz="1600" b="0" dirty="0">
                <a:solidFill>
                  <a:srgbClr val="FFFFFF"/>
                </a:solidFill>
                <a:effectLst/>
                <a:latin typeface="Consolas" panose="020B0609020204030204" pitchFamily="49" charset="0"/>
              </a:rPr>
              <a:t>[_</a:t>
            </a:r>
            <a:r>
              <a:rPr lang="en-US" sz="1600" b="0" dirty="0" err="1">
                <a:solidFill>
                  <a:srgbClr val="FFFFFF"/>
                </a:solidFill>
                <a:effectLst/>
                <a:latin typeface="Consolas" panose="020B0609020204030204" pitchFamily="49" charset="0"/>
              </a:rPr>
              <a:t>ref_ptr</a:t>
            </a:r>
            <a:r>
              <a:rPr lang="en-US" sz="1600" b="0" dirty="0">
                <a:solidFill>
                  <a:srgbClr val="FFFFFF"/>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some_non_base_fn</a:t>
            </a:r>
            <a:r>
              <a:rPr lang="en-US" sz="1600" b="0" dirty="0">
                <a:solidFill>
                  <a:srgbClr val="FFFFFF"/>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0C9B6AA8-ACF4-B9C5-59DB-B9F9FFD02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208008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08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Dynamic </a:t>
            </a:r>
            <a:r>
              <a:rPr lang="en-GB" cap="none" dirty="0" err="1"/>
              <a:t>Downcasting</a:t>
            </a:r>
            <a:endParaRPr lang="en-GB" cap="none" dirty="0"/>
          </a:p>
        </p:txBody>
      </p:sp>
      <p:sp>
        <p:nvSpPr>
          <p:cNvPr id="4" name="TextBox 3">
            <a:extLst>
              <a:ext uri="{FF2B5EF4-FFF2-40B4-BE49-F238E27FC236}">
                <a16:creationId xmlns:a16="http://schemas.microsoft.com/office/drawing/2014/main" id="{DB77D530-AD76-5E27-EFA7-33367FFA5B1A}"/>
              </a:ext>
            </a:extLst>
          </p:cNvPr>
          <p:cNvSpPr txBox="1"/>
          <p:nvPr/>
        </p:nvSpPr>
        <p:spPr>
          <a:xfrm>
            <a:off x="4340542" y="275322"/>
            <a:ext cx="7466673" cy="4524315"/>
          </a:xfrm>
          <a:prstGeom prst="rect">
            <a:avLst/>
          </a:prstGeom>
          <a:noFill/>
        </p:spPr>
        <p:txBody>
          <a:bodyPr wrap="square">
            <a:spAutoFit/>
          </a:bodyPr>
          <a:lstStyle/>
          <a:p>
            <a:endParaRPr lang="en-US" b="1" dirty="0">
              <a:solidFill>
                <a:srgbClr val="000000"/>
              </a:solidFill>
              <a:effectLst/>
            </a:endParaRPr>
          </a:p>
          <a:p>
            <a:endParaRPr lang="en-GB" dirty="0">
              <a:solidFill>
                <a:srgbClr val="000000"/>
              </a:solidFill>
              <a:effectLst/>
            </a:endParaRPr>
          </a:p>
          <a:p>
            <a:endParaRPr lang="en-GB" dirty="0">
              <a:solidFill>
                <a:srgbClr val="000000"/>
              </a:solidFill>
            </a:endParaRPr>
          </a:p>
          <a:p>
            <a:endParaRPr lang="en-GB" dirty="0">
              <a:solidFill>
                <a:srgbClr val="000000"/>
              </a:solidFill>
            </a:endParaRPr>
          </a:p>
          <a:p>
            <a:endParaRPr lang="en-GB" dirty="0">
              <a:solidFill>
                <a:srgbClr val="000000"/>
              </a:solidFill>
            </a:endParaRPr>
          </a:p>
          <a:p>
            <a:r>
              <a:rPr lang="en-US" b="1" dirty="0">
                <a:solidFill>
                  <a:srgbClr val="000000"/>
                </a:solidFill>
              </a:rPr>
              <a:t>Uses RTTI</a:t>
            </a:r>
          </a:p>
          <a:p>
            <a:pPr marL="285750" indent="-285750">
              <a:buFont typeface="Arial" panose="020B0604020202020204" pitchFamily="34" charset="0"/>
              <a:buChar char="•"/>
            </a:pPr>
            <a:r>
              <a:rPr lang="en-US" dirty="0">
                <a:solidFill>
                  <a:srgbClr val="000000"/>
                </a:solidFill>
              </a:rPr>
              <a:t>Follows the v-pointer to the v-table</a:t>
            </a:r>
          </a:p>
          <a:p>
            <a:pPr marL="285750" indent="-285750">
              <a:buFont typeface="Arial" panose="020B0604020202020204" pitchFamily="34" charset="0"/>
              <a:buChar char="•"/>
            </a:pPr>
            <a:r>
              <a:rPr lang="en-US" dirty="0">
                <a:solidFill>
                  <a:srgbClr val="000000"/>
                </a:solidFill>
              </a:rPr>
              <a:t>Uses </a:t>
            </a:r>
            <a:r>
              <a:rPr lang="en-US" b="1" dirty="0" err="1">
                <a:solidFill>
                  <a:srgbClr val="000000"/>
                </a:solidFill>
                <a:latin typeface="Consolas" panose="020B0609020204030204" pitchFamily="49" charset="0"/>
              </a:rPr>
              <a:t>typeid</a:t>
            </a:r>
            <a:r>
              <a:rPr lang="en-US" b="1" dirty="0">
                <a:solidFill>
                  <a:srgbClr val="000000"/>
                </a:solidFill>
                <a:latin typeface="Consolas" panose="020B0609020204030204" pitchFamily="49" charset="0"/>
              </a:rPr>
              <a:t>(obj) </a:t>
            </a:r>
            <a:r>
              <a:rPr lang="en-US" dirty="0">
                <a:solidFill>
                  <a:srgbClr val="000000"/>
                </a:solidFill>
              </a:rPr>
              <a:t>to compare the </a:t>
            </a:r>
            <a:r>
              <a:rPr lang="en-US" b="1" dirty="0" err="1">
                <a:solidFill>
                  <a:srgbClr val="000000"/>
                </a:solidFill>
              </a:rPr>
              <a:t>type_info</a:t>
            </a:r>
            <a:r>
              <a:rPr lang="en-US" b="1" dirty="0">
                <a:solidFill>
                  <a:srgbClr val="000000"/>
                </a:solidFill>
              </a:rPr>
              <a:t> </a:t>
            </a:r>
            <a:r>
              <a:rPr lang="en-US" dirty="0">
                <a:solidFill>
                  <a:srgbClr val="000000"/>
                </a:solidFill>
              </a:rPr>
              <a:t>for equality</a:t>
            </a:r>
          </a:p>
          <a:p>
            <a:pPr marL="285750" indent="-285750">
              <a:buFont typeface="Arial" panose="020B0604020202020204" pitchFamily="34" charset="0"/>
              <a:buChar char="•"/>
            </a:pPr>
            <a:r>
              <a:rPr lang="en-US" dirty="0">
                <a:solidFill>
                  <a:srgbClr val="000000"/>
                </a:solidFill>
              </a:rPr>
              <a:t>Walks up the hierarchy to search for a match</a:t>
            </a:r>
          </a:p>
          <a:p>
            <a:pPr marL="285750" indent="-285750">
              <a:buFont typeface="Arial" panose="020B0604020202020204" pitchFamily="34" charset="0"/>
              <a:buChar char="•"/>
            </a:pPr>
            <a:endParaRPr lang="en-US" b="0" dirty="0">
              <a:solidFill>
                <a:srgbClr val="000000"/>
              </a:solidFill>
              <a:effectLst/>
            </a:endParaRPr>
          </a:p>
          <a:p>
            <a:pPr marL="285750" indent="-285750">
              <a:buFont typeface="Arial" panose="020B0604020202020204" pitchFamily="34" charset="0"/>
              <a:buChar char="•"/>
            </a:pPr>
            <a:endParaRPr lang="en-US" dirty="0">
              <a:solidFill>
                <a:srgbClr val="000000"/>
              </a:solidFill>
            </a:endParaRPr>
          </a:p>
          <a:p>
            <a:pPr marL="811213"/>
            <a:r>
              <a:rPr lang="en-US" b="1" dirty="0">
                <a:solidFill>
                  <a:srgbClr val="000000"/>
                </a:solidFill>
              </a:rPr>
              <a:t>However…</a:t>
            </a:r>
          </a:p>
          <a:p>
            <a:endParaRPr lang="en-US" b="0" dirty="0">
              <a:solidFill>
                <a:srgbClr val="000000"/>
              </a:solidFill>
              <a:effectLst/>
            </a:endParaRPr>
          </a:p>
          <a:p>
            <a:pPr marL="285750" indent="-285750">
              <a:buFont typeface="Arial" panose="020B0604020202020204" pitchFamily="34" charset="0"/>
              <a:buChar char="•"/>
            </a:pPr>
            <a:r>
              <a:rPr lang="en-US" dirty="0">
                <a:solidFill>
                  <a:srgbClr val="000000"/>
                </a:solidFill>
              </a:rPr>
              <a:t>Only works for polymorphic hierarchies</a:t>
            </a:r>
          </a:p>
          <a:p>
            <a:pPr marL="285750" indent="-285750">
              <a:buFont typeface="Arial" panose="020B0604020202020204" pitchFamily="34" charset="0"/>
              <a:buChar char="•"/>
            </a:pPr>
            <a:r>
              <a:rPr lang="en-US" dirty="0">
                <a:solidFill>
                  <a:srgbClr val="000000"/>
                </a:solidFill>
              </a:rPr>
              <a:t>As won't compile if there's not at least one virtual function</a:t>
            </a:r>
          </a:p>
          <a:p>
            <a:endParaRPr lang="en-US" b="0" dirty="0">
              <a:solidFill>
                <a:srgbClr val="000000"/>
              </a:solidFill>
              <a:effectLst/>
            </a:endParaRPr>
          </a:p>
        </p:txBody>
      </p:sp>
      <p:sp>
        <p:nvSpPr>
          <p:cNvPr id="5" name="TextBox 4">
            <a:extLst>
              <a:ext uri="{FF2B5EF4-FFF2-40B4-BE49-F238E27FC236}">
                <a16:creationId xmlns:a16="http://schemas.microsoft.com/office/drawing/2014/main" id="{7BB70CD4-5784-D251-4F44-45279E738E89}"/>
              </a:ext>
            </a:extLst>
          </p:cNvPr>
          <p:cNvSpPr txBox="1"/>
          <p:nvPr/>
        </p:nvSpPr>
        <p:spPr>
          <a:xfrm>
            <a:off x="4340542" y="611320"/>
            <a:ext cx="6887184" cy="738664"/>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der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dynamic_cast</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my</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derived</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a:t>
            </a:r>
            <a:r>
              <a:rPr lang="en-US" sz="1400" b="0" dirty="0">
                <a:solidFill>
                  <a:srgbClr val="FFC000"/>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a:t>
            </a:r>
            <a:r>
              <a:rPr lang="en-US" sz="1400" b="0" dirty="0">
                <a:solidFill>
                  <a:srgbClr val="D4D4D4"/>
                </a:solidFill>
                <a:effectLst/>
                <a:latin typeface="Consolas" panose="020B0609020204030204" pitchFamily="49" charset="0"/>
              </a:rPr>
              <a:t>&gt;</a:t>
            </a:r>
            <a:r>
              <a:rPr lang="en-US" sz="1400" b="0" dirty="0">
                <a:solidFill>
                  <a:srgbClr val="FFFFFF"/>
                </a:solidFill>
                <a:effectLst/>
                <a:latin typeface="Consolas" panose="020B0609020204030204" pitchFamily="49" charset="0"/>
              </a:rPr>
              <a:t>(base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[_</a:t>
            </a:r>
            <a:r>
              <a:rPr lang="en-US" sz="1400" b="0" dirty="0" err="1">
                <a:solidFill>
                  <a:srgbClr val="FFFFFF"/>
                </a:solidFill>
                <a:effectLst/>
                <a:latin typeface="Consolas" panose="020B0609020204030204" pitchFamily="49" charset="0"/>
              </a:rPr>
              <a:t>ref_ptr</a:t>
            </a:r>
            <a:r>
              <a:rPr lang="en-US" sz="1400" b="0" dirty="0">
                <a:solidFill>
                  <a:srgbClr val="FFFFFF"/>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if</a:t>
            </a:r>
            <a:r>
              <a:rPr lang="en-US" sz="1400" b="0" dirty="0">
                <a:solidFill>
                  <a:srgbClr val="FFFFFF"/>
                </a:solidFill>
                <a:effectLst/>
                <a:latin typeface="Consolas" panose="020B0609020204030204" pitchFamily="49" charset="0"/>
              </a:rPr>
              <a:t> (der) </a:t>
            </a:r>
            <a:r>
              <a:rPr lang="en-US" sz="1400" b="0" dirty="0" err="1">
                <a:solidFill>
                  <a:srgbClr val="9CDCFE"/>
                </a:solidFill>
                <a:effectLst/>
                <a:latin typeface="Consolas" panose="020B0609020204030204" pitchFamily="49" charset="0"/>
              </a:rPr>
              <a:t>der</a:t>
            </a:r>
            <a:r>
              <a:rPr lang="en-US" sz="1400" b="0" dirty="0" err="1">
                <a:solidFill>
                  <a:srgbClr val="FFFFFF"/>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some_non_base_fn</a:t>
            </a:r>
            <a:r>
              <a:rPr lang="en-US" sz="1400" b="0" dirty="0">
                <a:solidFill>
                  <a:srgbClr val="FFFFFF"/>
                </a:solidFill>
                <a:effectLst/>
                <a:latin typeface="Consolas" panose="020B0609020204030204" pitchFamily="49" charset="0"/>
              </a:rPr>
              <a:t>();</a:t>
            </a:r>
          </a:p>
          <a:p>
            <a:endParaRPr lang="en-US" sz="1400" b="0" dirty="0">
              <a:solidFill>
                <a:srgbClr val="FFFFFF"/>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0C9B6AA8-ACF4-B9C5-59DB-B9F9FFD024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6152" y="611320"/>
            <a:ext cx="409575" cy="460412"/>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Warning with solid fill">
            <a:extLst>
              <a:ext uri="{FF2B5EF4-FFF2-40B4-BE49-F238E27FC236}">
                <a16:creationId xmlns:a16="http://schemas.microsoft.com/office/drawing/2014/main" id="{0376619E-A99F-C5B3-EB14-FA09533285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9120" y="3059668"/>
            <a:ext cx="738664" cy="738664"/>
          </a:xfrm>
          <a:prstGeom prst="rect">
            <a:avLst/>
          </a:prstGeom>
        </p:spPr>
      </p:pic>
    </p:spTree>
    <p:extLst>
      <p:ext uri="{BB962C8B-B14F-4D97-AF65-F5344CB8AC3E}">
        <p14:creationId xmlns:p14="http://schemas.microsoft.com/office/powerpoint/2010/main" val="1038469068"/>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14681</TotalTime>
  <Words>4293</Words>
  <Application>Microsoft Office PowerPoint</Application>
  <PresentationFormat>Widescreen</PresentationFormat>
  <Paragraphs>569</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Consolas</vt:lpstr>
      <vt:lpstr>Krana Fat B</vt:lpstr>
      <vt:lpstr>Montserrat</vt:lpstr>
      <vt:lpstr>Montserrat Black</vt:lpstr>
      <vt:lpstr>Segoe UI</vt:lpstr>
      <vt:lpstr>Söhne</vt:lpstr>
      <vt:lpstr>Wingdings</vt:lpstr>
      <vt:lpstr>Office Theme</vt:lpstr>
      <vt:lpstr>Advanced C++ Internals: Chapter 21 C++ RTTI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#35</vt:lpstr>
      <vt:lpstr>C++ Internals Lab #36</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1161</cp:revision>
  <cp:lastPrinted>2019-07-11T13:24:49Z</cp:lastPrinted>
  <dcterms:created xsi:type="dcterms:W3CDTF">2019-07-10T13:11:53Z</dcterms:created>
  <dcterms:modified xsi:type="dcterms:W3CDTF">2024-10-10T13:45:56Z</dcterms:modified>
  <cp:category/>
</cp:coreProperties>
</file>